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0" r:id="rId3"/>
    <p:sldId id="293" r:id="rId4"/>
    <p:sldId id="291" r:id="rId5"/>
    <p:sldId id="292" r:id="rId6"/>
    <p:sldId id="294" r:id="rId7"/>
    <p:sldId id="257" r:id="rId8"/>
    <p:sldId id="370" r:id="rId9"/>
    <p:sldId id="323" r:id="rId10"/>
    <p:sldId id="330" r:id="rId11"/>
    <p:sldId id="371" r:id="rId12"/>
    <p:sldId id="372" r:id="rId13"/>
    <p:sldId id="373" r:id="rId14"/>
    <p:sldId id="374" r:id="rId15"/>
    <p:sldId id="325" r:id="rId16"/>
    <p:sldId id="375" r:id="rId17"/>
    <p:sldId id="327" r:id="rId18"/>
    <p:sldId id="377" r:id="rId19"/>
    <p:sldId id="334" r:id="rId20"/>
    <p:sldId id="378" r:id="rId21"/>
    <p:sldId id="379" r:id="rId22"/>
    <p:sldId id="380" r:id="rId23"/>
    <p:sldId id="336" r:id="rId24"/>
    <p:sldId id="381" r:id="rId25"/>
    <p:sldId id="382" r:id="rId26"/>
    <p:sldId id="383" r:id="rId27"/>
    <p:sldId id="384" r:id="rId28"/>
    <p:sldId id="263" r:id="rId29"/>
    <p:sldId id="385" r:id="rId30"/>
    <p:sldId id="386" r:id="rId31"/>
    <p:sldId id="364" r:id="rId32"/>
    <p:sldId id="367" r:id="rId33"/>
    <p:sldId id="368" r:id="rId34"/>
    <p:sldId id="264" r:id="rId35"/>
    <p:sldId id="369" r:id="rId36"/>
    <p:sldId id="388" r:id="rId37"/>
    <p:sldId id="390" r:id="rId38"/>
    <p:sldId id="389" r:id="rId39"/>
    <p:sldId id="262" r:id="rId40"/>
    <p:sldId id="332" r:id="rId41"/>
    <p:sldId id="333" r:id="rId42"/>
    <p:sldId id="339" r:id="rId43"/>
    <p:sldId id="267" r:id="rId44"/>
    <p:sldId id="340" r:id="rId45"/>
    <p:sldId id="341" r:id="rId46"/>
    <p:sldId id="343" r:id="rId47"/>
    <p:sldId id="344" r:id="rId48"/>
    <p:sldId id="322" r:id="rId49"/>
    <p:sldId id="272" r:id="rId50"/>
    <p:sldId id="345" r:id="rId51"/>
    <p:sldId id="346" r:id="rId52"/>
    <p:sldId id="347" r:id="rId53"/>
    <p:sldId id="359" r:id="rId54"/>
    <p:sldId id="360" r:id="rId55"/>
    <p:sldId id="354" r:id="rId56"/>
    <p:sldId id="356" r:id="rId57"/>
    <p:sldId id="361" r:id="rId58"/>
    <p:sldId id="283" r:id="rId59"/>
    <p:sldId id="284" r:id="rId60"/>
    <p:sldId id="285" r:id="rId61"/>
    <p:sldId id="362" r:id="rId62"/>
    <p:sldId id="363" r:id="rId63"/>
    <p:sldId id="393" r:id="rId64"/>
    <p:sldId id="391" r:id="rId65"/>
    <p:sldId id="392" r:id="rId66"/>
    <p:sldId id="289" r:id="rId67"/>
    <p:sldId id="290" r:id="rId68"/>
    <p:sldId id="29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9BE4"/>
    <a:srgbClr val="4B9CE3"/>
    <a:srgbClr val="242DFF"/>
    <a:srgbClr val="90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19"/>
    <p:restoredTop sz="85619"/>
  </p:normalViewPr>
  <p:slideViewPr>
    <p:cSldViewPr snapToGrid="0" snapToObjects="1">
      <p:cViewPr varScale="1">
        <p:scale>
          <a:sx n="136" d="100"/>
          <a:sy n="136" d="100"/>
        </p:scale>
        <p:origin x="1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1CC41-85BE-5F4F-BC86-059268735F1A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2ABC7-E136-8647-B1A9-4C15486FA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</a:t>
            </a:r>
            <a:r>
              <a:rPr lang="zh-CN" altLang="en-US" dirty="0"/>
              <a:t> </a:t>
            </a:r>
            <a:r>
              <a:rPr lang="en-US" altLang="zh-CN" dirty="0"/>
              <a:t>everyone,</a:t>
            </a:r>
            <a:r>
              <a:rPr lang="zh-CN" altLang="en-US" dirty="0"/>
              <a:t> </a:t>
            </a:r>
            <a:r>
              <a:rPr lang="en-US" altLang="zh-CN" dirty="0"/>
              <a:t>I am Jie. </a:t>
            </a:r>
          </a:p>
          <a:p>
            <a:r>
              <a:rPr lang="en-US" altLang="zh-CN" dirty="0"/>
              <a:t>Today I am going to present our paper, TVQA. My collaborators are </a:t>
            </a:r>
            <a:r>
              <a:rPr lang="en-US" altLang="zh-CN" dirty="0" err="1"/>
              <a:t>Licheng</a:t>
            </a:r>
            <a:r>
              <a:rPr lang="en-US" altLang="zh-CN" dirty="0"/>
              <a:t>, Mohit and Tamara. </a:t>
            </a:r>
          </a:p>
          <a:p>
            <a:r>
              <a:rPr lang="en-US" dirty="0"/>
              <a:t>We are from UNC Chapel Hill.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0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Next,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compositional</a:t>
            </a:r>
            <a:r>
              <a:rPr lang="zh-CN" altLang="en-US" dirty="0"/>
              <a:t> </a:t>
            </a:r>
            <a:r>
              <a:rPr lang="en-US" altLang="zh-CN" dirty="0"/>
              <a:t>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compositional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consists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part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compositional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consists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part “what is Sheldon holding”, the localization part is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9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r>
              <a:rPr lang="zh-CN" altLang="en-US" dirty="0"/>
              <a:t> </a:t>
            </a:r>
            <a:r>
              <a:rPr lang="en-US" altLang="zh-CN" dirty="0"/>
              <a:t>part “he is talking to Howard about the sword”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39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nicely joined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one of the link</a:t>
            </a:r>
            <a:r>
              <a:rPr lang="zh-CN" altLang="en-US" dirty="0"/>
              <a:t> </a:t>
            </a:r>
            <a:r>
              <a:rPr lang="en-US" altLang="zh-CN" dirty="0"/>
              <a:t>words.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link words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63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link words</a:t>
            </a:r>
            <a:r>
              <a:rPr lang="zh-CN" altLang="en-US" dirty="0"/>
              <a:t> </a:t>
            </a:r>
            <a:r>
              <a:rPr lang="en-US" altLang="zh-CN" dirty="0"/>
              <a:t>themselves</a:t>
            </a:r>
            <a:r>
              <a:rPr lang="zh-CN" altLang="en-US" dirty="0"/>
              <a:t> </a:t>
            </a:r>
            <a:r>
              <a:rPr lang="en-US" altLang="zh-CN" dirty="0"/>
              <a:t>reflect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of 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2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Later on, we ask them to write 1 correct answer and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3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 wrong but relevant answers for this question.  Which makes our negative answers tricky.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34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required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localize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5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required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localize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39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going through this collection process, we got one TVQA question. </a:t>
            </a:r>
          </a:p>
          <a:p>
            <a:r>
              <a:rPr lang="en-US" dirty="0"/>
              <a:t>To answer this question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6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TVQA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large-scale,</a:t>
            </a:r>
            <a:r>
              <a:rPr lang="zh-CN" altLang="en-US" dirty="0"/>
              <a:t> </a:t>
            </a:r>
            <a:r>
              <a:rPr lang="en-US" altLang="zh-CN" dirty="0"/>
              <a:t>localized,</a:t>
            </a:r>
            <a:r>
              <a:rPr lang="zh-CN" altLang="en-US" dirty="0"/>
              <a:t> </a:t>
            </a:r>
            <a:r>
              <a:rPr lang="en-US" altLang="zh-CN" dirty="0"/>
              <a:t>compositional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/>
              <a:t>dataset.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page.</a:t>
            </a:r>
          </a:p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8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answer this question, it is helpful for the model to first localize the moment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‘when </a:t>
            </a:r>
            <a:r>
              <a:rPr lang="en-US" altLang="zh-CN" dirty="0"/>
              <a:t>he</a:t>
            </a:r>
            <a:r>
              <a:rPr lang="en-US" dirty="0"/>
              <a:t> is talking to Howard about sword’ from the subtitles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88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answer the question from the video. So it’s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49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it’s textual localization + visual question answering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0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dirty="0"/>
              <a:t>example.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question is “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Derek tell George when George hands Derek the brain scans of Jamie Hayes?</a:t>
            </a:r>
            <a:r>
              <a:rPr lang="en-US" dirty="0"/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let’s watch this video….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79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To answer this question, again, it is helpful for the model to first visually localize the moment “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George hands Derek the brain scans of Jamie Hayes</a:t>
            </a:r>
            <a:r>
              <a:rPr lang="en-US" dirty="0"/>
              <a:t>”</a:t>
            </a:r>
          </a:p>
          <a:p>
            <a:r>
              <a:rPr lang="en-US" dirty="0"/>
              <a:t>… then answer the question “what does Derek tell George” from the subtitle.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30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answer the question “what doers Derek tell George” from the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59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conclusion, it’s visual localization + textual question answering.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14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strategy,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150K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from 6 TV shows, across 3 genres.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tv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sitcom,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medical,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crime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17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strategy,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150K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from 6 TV shows, across 3 genres.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tv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sitcom,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medical,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crime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7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strategy,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150K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from 6 TV shows, across 3 genres.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tv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sitcom,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medical,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crime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4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it’s</a:t>
            </a:r>
            <a:r>
              <a:rPr lang="zh-CN" altLang="en-US" dirty="0"/>
              <a:t> </a:t>
            </a:r>
            <a:r>
              <a:rPr lang="en-US" altLang="zh-CN" dirty="0"/>
              <a:t>large-scale,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150</a:t>
            </a:r>
            <a:r>
              <a:rPr lang="zh-CN" altLang="en-US" dirty="0"/>
              <a:t> </a:t>
            </a:r>
            <a:r>
              <a:rPr lang="en-US" altLang="zh-CN" dirty="0"/>
              <a:t>thousands of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55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strategy,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150K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from 6 TV shows, across 3 genres.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tv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sitcom,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medical,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crime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04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noticed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come with</a:t>
            </a:r>
            <a:r>
              <a:rPr lang="zh-CN" altLang="en-US" dirty="0"/>
              <a:t> </a:t>
            </a:r>
            <a:r>
              <a:rPr lang="en-US" altLang="zh-CN" dirty="0"/>
              <a:t>different set of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unique</a:t>
            </a:r>
            <a:r>
              <a:rPr lang="zh-CN" altLang="en-US" dirty="0"/>
              <a:t> </a:t>
            </a:r>
            <a:r>
              <a:rPr lang="en-US" altLang="zh-CN" dirty="0"/>
              <a:t>nouns.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sitcom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contain</a:t>
            </a:r>
            <a:r>
              <a:rPr lang="zh-CN" altLang="en-US" dirty="0"/>
              <a:t> </a:t>
            </a:r>
            <a:r>
              <a:rPr lang="en-US" altLang="zh-CN" dirty="0"/>
              <a:t>mostly</a:t>
            </a:r>
            <a:r>
              <a:rPr lang="zh-CN" altLang="en-US" dirty="0"/>
              <a:t> </a:t>
            </a:r>
            <a:r>
              <a:rPr lang="en-US" altLang="zh-CN" dirty="0"/>
              <a:t>daily</a:t>
            </a:r>
            <a:r>
              <a:rPr lang="zh-CN" altLang="en-US" dirty="0"/>
              <a:t> </a:t>
            </a:r>
            <a:r>
              <a:rPr lang="en-US" altLang="zh-CN" dirty="0"/>
              <a:t>objects/scenes/actions,</a:t>
            </a:r>
          </a:p>
          <a:p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game,</a:t>
            </a:r>
            <a:r>
              <a:rPr lang="zh-CN" altLang="en-US" dirty="0"/>
              <a:t> </a:t>
            </a:r>
            <a:r>
              <a:rPr lang="en-US" altLang="zh-CN" dirty="0"/>
              <a:t>shop,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beer.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96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noticed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different set of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unique</a:t>
            </a:r>
            <a:r>
              <a:rPr lang="zh-CN" altLang="en-US" dirty="0"/>
              <a:t> </a:t>
            </a:r>
            <a:r>
              <a:rPr lang="en-US" altLang="zh-CN" dirty="0"/>
              <a:t>nouns.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sitcom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contain</a:t>
            </a:r>
            <a:r>
              <a:rPr lang="zh-CN" altLang="en-US" dirty="0"/>
              <a:t> </a:t>
            </a:r>
            <a:r>
              <a:rPr lang="en-US" altLang="zh-CN" dirty="0"/>
              <a:t>mostly</a:t>
            </a:r>
            <a:r>
              <a:rPr lang="zh-CN" altLang="en-US" dirty="0"/>
              <a:t> </a:t>
            </a:r>
            <a:r>
              <a:rPr lang="en-US" altLang="zh-CN" dirty="0"/>
              <a:t>daily</a:t>
            </a:r>
            <a:r>
              <a:rPr lang="zh-CN" altLang="en-US" dirty="0"/>
              <a:t> </a:t>
            </a:r>
            <a:r>
              <a:rPr lang="en-US" altLang="zh-CN" dirty="0"/>
              <a:t>objects/scenes/actions,</a:t>
            </a:r>
          </a:p>
          <a:p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game,</a:t>
            </a:r>
            <a:r>
              <a:rPr lang="zh-CN" altLang="en-US" dirty="0"/>
              <a:t> </a:t>
            </a:r>
            <a:r>
              <a:rPr lang="en-US" altLang="zh-CN" dirty="0"/>
              <a:t>shop,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beer.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68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While medical shows contain more medical terms, such as nurse and hospital.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0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TVQA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types,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question,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questions,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on.</a:t>
            </a:r>
          </a:p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model’s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types,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extent,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model’s</a:t>
            </a:r>
            <a:r>
              <a:rPr lang="zh-CN" altLang="en-US" dirty="0"/>
              <a:t> </a:t>
            </a:r>
            <a:r>
              <a:rPr lang="en-US" altLang="zh-CN" dirty="0"/>
              <a:t>comprehension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aspects, </a:t>
            </a:r>
          </a:p>
          <a:p>
            <a:r>
              <a:rPr lang="en-US" altLang="zh-CN" dirty="0"/>
              <a:t>such as text summarization and action recognition.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10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page shows a comparison of TVQA to various existing </a:t>
            </a:r>
            <a:r>
              <a:rPr lang="en-US" altLang="zh-CN" dirty="0" err="1"/>
              <a:t>videoQA</a:t>
            </a:r>
            <a:r>
              <a:rPr lang="en-US" altLang="zh-CN" dirty="0"/>
              <a:t> datasets.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columns,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columns,</a:t>
            </a:r>
            <a:r>
              <a:rPr lang="zh-CN" altLang="en-US" dirty="0"/>
              <a:t> </a:t>
            </a:r>
            <a:r>
              <a:rPr lang="en-US" altLang="zh-CN" dirty="0"/>
              <a:t>Q.</a:t>
            </a:r>
            <a:r>
              <a:rPr lang="zh-CN" altLang="en-US" dirty="0"/>
              <a:t> </a:t>
            </a:r>
            <a:r>
              <a:rPr lang="en-US" altLang="zh-CN" dirty="0"/>
              <a:t>Src.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source,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come</a:t>
            </a:r>
            <a:r>
              <a:rPr lang="zh-CN" altLang="en-US" dirty="0"/>
              <a:t> </a:t>
            </a:r>
            <a:r>
              <a:rPr lang="en-US" altLang="zh-CN" dirty="0"/>
              <a:t>from.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options,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video.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checked,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 example …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1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example, let’s look at the </a:t>
            </a:r>
            <a:r>
              <a:rPr lang="en-US" altLang="zh-CN" dirty="0" err="1"/>
              <a:t>MovieQA</a:t>
            </a:r>
            <a:r>
              <a:rPr lang="en-US" altLang="zh-CN" dirty="0"/>
              <a:t> dataset, </a:t>
            </a:r>
          </a:p>
          <a:p>
            <a:r>
              <a:rPr lang="en-US" altLang="zh-CN" dirty="0"/>
              <a:t>the questions in this dataset are collected by people reading plot summaries of the movies. </a:t>
            </a:r>
          </a:p>
          <a:p>
            <a:r>
              <a:rPr lang="en-US" altLang="zh-CN" dirty="0"/>
              <a:t>So it’s question source only contains text and </a:t>
            </a:r>
            <a:r>
              <a:rPr lang="en-US" altLang="zh-CN" b="1" dirty="0"/>
              <a:t>without video</a:t>
            </a:r>
            <a:r>
              <a:rPr lang="en-US" altLang="zh-CN" dirty="0"/>
              <a:t>.  </a:t>
            </a:r>
          </a:p>
          <a:p>
            <a:r>
              <a:rPr lang="en-US" altLang="zh-CN" dirty="0"/>
              <a:t>In contrast, TVQA questions are collected by people watching videos with subtitles, </a:t>
            </a:r>
          </a:p>
          <a:p>
            <a:r>
              <a:rPr lang="en-US" altLang="zh-CN" dirty="0"/>
              <a:t>so it’s question source contains both text and video.</a:t>
            </a:r>
          </a:p>
          <a:p>
            <a:r>
              <a:rPr lang="en-US" altLang="zh-CN" dirty="0"/>
              <a:t>We believe our strategy is better at collecting multimodal questions.</a:t>
            </a:r>
          </a:p>
          <a:p>
            <a:endParaRPr lang="en-US" altLang="zh-CN" dirty="0"/>
          </a:p>
          <a:p>
            <a:r>
              <a:rPr lang="en-US" altLang="zh-CN" dirty="0"/>
              <a:t>The last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19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last column ‘timestamp annotation’ indicates whether the dataset comes with temporal annotations.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354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datasets,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TVQA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combines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factors,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source,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annotation.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3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TVQA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compositional,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requiring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textual</a:t>
            </a:r>
            <a:r>
              <a:rPr lang="zh-CN" altLang="en-US" dirty="0"/>
              <a:t> </a:t>
            </a:r>
            <a:r>
              <a:rPr lang="en-US" altLang="zh-CN" dirty="0"/>
              <a:t>cues.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02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annotation,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/>
              <a:t>with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867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annotation,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annotation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069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</a:p>
          <a:p>
            <a:r>
              <a:rPr lang="en-US" altLang="zh-CN" dirty="0"/>
              <a:t>Firstly,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answers.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And …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75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subtitles.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195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inputs,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frames. We extracted 3 different features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7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inputs,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extracted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frames: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ImageNet feature</a:t>
            </a:r>
          </a:p>
          <a:p>
            <a:pPr marL="228600" indent="-228600">
              <a:buAutoNum type="arabicParenR"/>
            </a:pPr>
            <a:r>
              <a:rPr lang="en-US" dirty="0"/>
              <a:t>Regional feature ..</a:t>
            </a:r>
          </a:p>
          <a:p>
            <a:pPr marL="228600" indent="-228600">
              <a:buAutoNum type="arabicParenR"/>
            </a:pPr>
            <a:r>
              <a:rPr lang="en-US" dirty="0"/>
              <a:t>Visual concept feature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show example detections from Faster R-CNN, the ROI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73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is regional visual feature, which are object encodings from object detector.</a:t>
            </a:r>
          </a:p>
          <a:p>
            <a:r>
              <a:rPr lang="en-US" dirty="0"/>
              <a:t>In this work, we used a faster R-CNN trained on Visual Genome.</a:t>
            </a:r>
          </a:p>
          <a:p>
            <a:r>
              <a:rPr lang="en-US" dirty="0"/>
              <a:t>The third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2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third is visual concepts feature, which are object labels and attributes from object detector.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18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a detection example from faster-R-CNN.  [read the slides]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410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dirty="0"/>
              <a:t>TVQA questions, we propose the following neural model. 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dirty="0"/>
              <a:t>multi</a:t>
            </a:r>
            <a:r>
              <a:rPr lang="en-US" altLang="zh-CN" dirty="0"/>
              <a:t>ple</a:t>
            </a:r>
            <a:r>
              <a:rPr lang="zh-CN" altLang="en-US" dirty="0"/>
              <a:t> </a:t>
            </a:r>
            <a:r>
              <a:rPr lang="en-US" dirty="0"/>
              <a:t>stream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deals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contextual</a:t>
            </a:r>
            <a:r>
              <a:rPr lang="zh-CN" altLang="en-US" dirty="0"/>
              <a:t> </a:t>
            </a:r>
            <a:r>
              <a:rPr lang="en-US" altLang="zh-CN" dirty="0"/>
              <a:t>input.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upper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videos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endParaRPr lang="en-US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inspired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dirty="0"/>
              <a:t>two-stream action </a:t>
            </a:r>
            <a:r>
              <a:rPr lang="en-US" altLang="zh-CN" dirty="0"/>
              <a:t>recognition</a:t>
            </a:r>
            <a:r>
              <a:rPr lang="en-US" dirty="0"/>
              <a:t> models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9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Third , TVQA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temporarily</a:t>
            </a:r>
            <a:r>
              <a:rPr lang="zh-CN" altLang="en-US" dirty="0"/>
              <a:t> </a:t>
            </a:r>
            <a:r>
              <a:rPr lang="en-US" altLang="zh-CN" dirty="0"/>
              <a:t>localized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annotation.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104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upper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videos</a:t>
            </a:r>
            <a:r>
              <a:rPr lang="zh-CN" altLang="en-US" dirty="0"/>
              <a:t> </a:t>
            </a:r>
            <a:r>
              <a:rPr lang="en-US" altLang="zh-CN" dirty="0"/>
              <a:t>…. </a:t>
            </a:r>
          </a:p>
          <a:p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381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 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subtitle.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744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Now,</a:t>
            </a:r>
            <a:r>
              <a:rPr lang="zh-CN" altLang="en-US" sz="1200" dirty="0"/>
              <a:t> </a:t>
            </a:r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explain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model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detail.</a:t>
            </a:r>
            <a:r>
              <a:rPr lang="zh-CN" altLang="en-US" sz="1200" dirty="0"/>
              <a:t> </a:t>
            </a:r>
            <a:r>
              <a:rPr lang="en-US" altLang="zh-CN" sz="1200" dirty="0"/>
              <a:t>Take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regional</a:t>
            </a:r>
            <a:r>
              <a:rPr lang="zh-CN" altLang="en-US" sz="1200" dirty="0"/>
              <a:t> </a:t>
            </a:r>
            <a:r>
              <a:rPr lang="en-US" altLang="zh-CN" sz="1200" dirty="0"/>
              <a:t>visual</a:t>
            </a:r>
            <a:r>
              <a:rPr lang="zh-CN" altLang="en-US" sz="1200" dirty="0"/>
              <a:t> </a:t>
            </a:r>
            <a:r>
              <a:rPr lang="en-US" altLang="zh-CN" sz="1200" dirty="0"/>
              <a:t>feature</a:t>
            </a:r>
            <a:r>
              <a:rPr lang="zh-CN" altLang="en-US" sz="1200" dirty="0"/>
              <a:t> </a:t>
            </a:r>
            <a:r>
              <a:rPr lang="en-US" altLang="zh-CN" sz="1200" dirty="0"/>
              <a:t>stream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r>
              <a:rPr lang="zh-CN" altLang="en-US" sz="1200" dirty="0"/>
              <a:t> </a:t>
            </a:r>
            <a:r>
              <a:rPr lang="en-US" altLang="zh-CN" sz="1200" dirty="0"/>
              <a:t>an</a:t>
            </a:r>
            <a:r>
              <a:rPr lang="zh-CN" altLang="en-US" sz="1200" dirty="0"/>
              <a:t> </a:t>
            </a:r>
            <a:r>
              <a:rPr lang="en-US" altLang="zh-CN" sz="1200" dirty="0"/>
              <a:t>example.</a:t>
            </a:r>
          </a:p>
          <a:p>
            <a:endParaRPr lang="en-US" altLang="zh-CN" sz="1200" dirty="0"/>
          </a:p>
          <a:p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textual</a:t>
            </a:r>
            <a:r>
              <a:rPr lang="zh-CN" altLang="en-US" sz="1200" dirty="0"/>
              <a:t> </a:t>
            </a:r>
            <a:r>
              <a:rPr lang="en-US" altLang="zh-CN" sz="1200" dirty="0"/>
              <a:t>sentences,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244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The textual sentences,</a:t>
            </a:r>
            <a:r>
              <a:rPr lang="zh-CN" altLang="en-US" sz="1200" dirty="0"/>
              <a:t> </a:t>
            </a:r>
            <a:r>
              <a:rPr lang="en-US" altLang="zh-CN" sz="1200" dirty="0"/>
              <a:t>including</a:t>
            </a:r>
            <a:r>
              <a:rPr lang="zh-CN" altLang="en-US" sz="1200" dirty="0"/>
              <a:t> </a:t>
            </a:r>
            <a:r>
              <a:rPr lang="en-US" altLang="zh-CN" sz="1200" dirty="0"/>
              <a:t>question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answer</a:t>
            </a:r>
            <a:r>
              <a:rPr lang="zh-CN" altLang="en-US" sz="1200" dirty="0"/>
              <a:t> </a:t>
            </a:r>
            <a:r>
              <a:rPr lang="en-US" altLang="zh-CN" sz="1200" dirty="0"/>
              <a:t>sentences,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	are</a:t>
            </a:r>
            <a:r>
              <a:rPr lang="zh-CN" altLang="en-US" sz="1200" dirty="0"/>
              <a:t> </a:t>
            </a:r>
            <a:r>
              <a:rPr lang="en-US" altLang="zh-CN" sz="1200" dirty="0"/>
              <a:t>encoded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pretrained</a:t>
            </a:r>
            <a:r>
              <a:rPr lang="zh-CN" altLang="en-US" sz="1200" dirty="0"/>
              <a:t> </a:t>
            </a:r>
            <a:r>
              <a:rPr lang="en-US" altLang="zh-CN" sz="1200" dirty="0"/>
              <a:t>word</a:t>
            </a:r>
            <a:r>
              <a:rPr lang="zh-CN" altLang="en-US" sz="1200" dirty="0"/>
              <a:t> </a:t>
            </a:r>
            <a:r>
              <a:rPr lang="en-US" altLang="zh-CN" sz="1200" dirty="0"/>
              <a:t>embedding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LSTM</a:t>
            </a:r>
            <a:r>
              <a:rPr lang="zh-CN" altLang="en-US" sz="1200" dirty="0"/>
              <a:t> </a:t>
            </a:r>
            <a:r>
              <a:rPr lang="en-US" altLang="zh-CN" sz="1200" dirty="0"/>
              <a:t>encoder.</a:t>
            </a:r>
          </a:p>
          <a:p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video</a:t>
            </a:r>
            <a:r>
              <a:rPr lang="zh-CN" altLang="en-US" sz="1200" dirty="0"/>
              <a:t> </a:t>
            </a:r>
            <a:r>
              <a:rPr lang="en-US" altLang="zh-CN" sz="1200" dirty="0"/>
              <a:t>frames …</a:t>
            </a:r>
          </a:p>
          <a:p>
            <a:endParaRPr lang="en-US" altLang="zh-C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39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video</a:t>
            </a:r>
            <a:r>
              <a:rPr lang="zh-CN" altLang="en-US" sz="1200" dirty="0"/>
              <a:t> </a:t>
            </a:r>
            <a:r>
              <a:rPr lang="en-US" altLang="zh-CN" sz="1200" dirty="0"/>
              <a:t>frames,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firstly</a:t>
            </a:r>
            <a:r>
              <a:rPr lang="zh-CN" altLang="en-US" sz="1200" dirty="0"/>
              <a:t> </a:t>
            </a:r>
            <a:r>
              <a:rPr lang="en-US" altLang="zh-CN" sz="1200" dirty="0"/>
              <a:t>fed</a:t>
            </a:r>
            <a:r>
              <a:rPr lang="zh-CN" altLang="en-US" sz="1200" dirty="0"/>
              <a:t> </a:t>
            </a:r>
            <a:r>
              <a:rPr lang="en-US" altLang="zh-CN" sz="1200" dirty="0"/>
              <a:t>into</a:t>
            </a:r>
            <a:r>
              <a:rPr lang="zh-CN" altLang="en-US" sz="1200" dirty="0"/>
              <a:t> </a:t>
            </a:r>
            <a:r>
              <a:rPr lang="en-US" altLang="zh-CN" sz="1200" dirty="0"/>
              <a:t>R-CNN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extract</a:t>
            </a:r>
            <a:r>
              <a:rPr lang="zh-CN" altLang="en-US" sz="1200" dirty="0"/>
              <a:t> </a:t>
            </a:r>
            <a:r>
              <a:rPr lang="en-US" altLang="zh-CN" sz="1200" dirty="0"/>
              <a:t>object</a:t>
            </a:r>
            <a:r>
              <a:rPr lang="zh-CN" altLang="en-US" sz="1200" dirty="0"/>
              <a:t> </a:t>
            </a:r>
            <a:r>
              <a:rPr lang="en-US" altLang="zh-CN" sz="1200" dirty="0"/>
              <a:t>level</a:t>
            </a:r>
            <a:r>
              <a:rPr lang="zh-CN" altLang="en-US" sz="1200" dirty="0"/>
              <a:t> </a:t>
            </a:r>
            <a:r>
              <a:rPr lang="en-US" altLang="zh-CN" sz="1200" dirty="0"/>
              <a:t>features,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	and</a:t>
            </a:r>
            <a:r>
              <a:rPr lang="zh-CN" altLang="en-US" sz="1200" dirty="0"/>
              <a:t> </a:t>
            </a:r>
            <a:r>
              <a:rPr lang="en-US" altLang="zh-CN" sz="1200" dirty="0"/>
              <a:t>then</a:t>
            </a:r>
            <a:r>
              <a:rPr lang="zh-CN" altLang="en-US" sz="1200" dirty="0"/>
              <a:t> </a:t>
            </a:r>
            <a:r>
              <a:rPr lang="en-US" altLang="zh-CN" sz="1200" dirty="0"/>
              <a:t>encoded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non-linear</a:t>
            </a:r>
            <a:r>
              <a:rPr lang="zh-CN" altLang="en-US" sz="1200" dirty="0"/>
              <a:t> </a:t>
            </a:r>
            <a:r>
              <a:rPr lang="en-US" altLang="zh-CN" sz="1200" dirty="0"/>
              <a:t>layer</a:t>
            </a:r>
            <a:r>
              <a:rPr lang="zh-CN" altLang="en-US" sz="1200" dirty="0"/>
              <a:t> </a:t>
            </a:r>
            <a:r>
              <a:rPr lang="en-US" altLang="zh-CN" sz="1200" dirty="0"/>
              <a:t>along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shared</a:t>
            </a:r>
            <a:r>
              <a:rPr lang="zh-CN" altLang="en-US" sz="1200" dirty="0"/>
              <a:t> </a:t>
            </a:r>
            <a:r>
              <a:rPr lang="en-US" altLang="zh-CN" sz="1200" dirty="0"/>
              <a:t>LSTM</a:t>
            </a:r>
            <a:r>
              <a:rPr lang="zh-CN" altLang="en-US" sz="1200" dirty="0"/>
              <a:t> </a:t>
            </a:r>
            <a:r>
              <a:rPr lang="en-US" altLang="zh-CN" sz="1200" dirty="0"/>
              <a:t>encoder.</a:t>
            </a:r>
          </a:p>
          <a:p>
            <a:r>
              <a:rPr lang="en-US" altLang="zh-CN" sz="1200" dirty="0"/>
              <a:t>The encoded context-query pairs,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270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encoded</a:t>
            </a:r>
            <a:r>
              <a:rPr lang="zh-CN" altLang="en-US" sz="1200" dirty="0"/>
              <a:t> </a:t>
            </a:r>
            <a:r>
              <a:rPr lang="en-US" altLang="zh-CN" sz="1200" dirty="0"/>
              <a:t>context-query</a:t>
            </a:r>
            <a:r>
              <a:rPr lang="zh-CN" altLang="en-US" sz="1200" dirty="0"/>
              <a:t> </a:t>
            </a:r>
            <a:r>
              <a:rPr lang="en-US" altLang="zh-CN" sz="1200" dirty="0"/>
              <a:t>pairs,</a:t>
            </a:r>
            <a:r>
              <a:rPr lang="zh-CN" altLang="en-US" sz="1200" dirty="0"/>
              <a:t> </a:t>
            </a:r>
            <a:r>
              <a:rPr lang="en-US" altLang="zh-CN" sz="1200" dirty="0"/>
              <a:t>such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r>
              <a:rPr lang="zh-CN" altLang="en-US" sz="1200" dirty="0"/>
              <a:t> </a:t>
            </a:r>
            <a:r>
              <a:rPr lang="en-US" altLang="zh-CN" sz="1200" dirty="0"/>
              <a:t>video-question</a:t>
            </a:r>
            <a:r>
              <a:rPr lang="zh-CN" altLang="en-US" sz="1200" dirty="0"/>
              <a:t> </a:t>
            </a:r>
            <a:r>
              <a:rPr lang="en-US" altLang="zh-CN" sz="1200" dirty="0"/>
              <a:t>pair,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	are</a:t>
            </a:r>
            <a:r>
              <a:rPr lang="zh-CN" altLang="en-US" sz="1200" dirty="0"/>
              <a:t> </a:t>
            </a:r>
            <a:r>
              <a:rPr lang="en-US" altLang="zh-CN" sz="1200" dirty="0"/>
              <a:t>then</a:t>
            </a:r>
            <a:r>
              <a:rPr lang="zh-CN" altLang="en-US" sz="1200" dirty="0"/>
              <a:t> </a:t>
            </a:r>
            <a:r>
              <a:rPr lang="en-US" altLang="zh-CN" sz="1200" dirty="0"/>
              <a:t>jointly</a:t>
            </a:r>
            <a:r>
              <a:rPr lang="zh-CN" altLang="en-US" sz="1200" dirty="0"/>
              <a:t> </a:t>
            </a:r>
            <a:r>
              <a:rPr lang="en-US" altLang="zh-CN" sz="1200" dirty="0"/>
              <a:t>fed</a:t>
            </a:r>
            <a:r>
              <a:rPr lang="zh-CN" altLang="en-US" sz="1200" dirty="0"/>
              <a:t> </a:t>
            </a:r>
            <a:r>
              <a:rPr lang="en-US" altLang="zh-CN" sz="1200" dirty="0"/>
              <a:t>into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context</a:t>
            </a:r>
            <a:r>
              <a:rPr lang="zh-CN" altLang="en-US" sz="1200" dirty="0"/>
              <a:t> </a:t>
            </a:r>
            <a:r>
              <a:rPr lang="en-US" altLang="zh-CN" sz="1200" dirty="0"/>
              <a:t>matching</a:t>
            </a:r>
            <a:r>
              <a:rPr lang="zh-CN" altLang="en-US" sz="1200" dirty="0"/>
              <a:t> </a:t>
            </a:r>
            <a:r>
              <a:rPr lang="en-US" altLang="zh-CN" sz="1200" dirty="0"/>
              <a:t>module,</a:t>
            </a:r>
            <a:r>
              <a:rPr lang="zh-CN" altLang="en-US" sz="1200" dirty="0"/>
              <a:t> </a:t>
            </a:r>
            <a:r>
              <a:rPr lang="en-US" altLang="zh-CN" sz="1200" dirty="0"/>
              <a:t>which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essentially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context-to-query</a:t>
            </a:r>
            <a:r>
              <a:rPr lang="zh-CN" altLang="en-US" sz="1200" dirty="0"/>
              <a:t> </a:t>
            </a:r>
            <a:r>
              <a:rPr lang="en-US" altLang="zh-CN" sz="1200" dirty="0"/>
              <a:t>attention</a:t>
            </a:r>
            <a:r>
              <a:rPr lang="zh-CN" altLang="en-US" sz="1200" dirty="0"/>
              <a:t> </a:t>
            </a:r>
            <a:r>
              <a:rPr lang="en-US" altLang="zh-CN" sz="1200" dirty="0"/>
              <a:t>layer.</a:t>
            </a:r>
          </a:p>
          <a:p>
            <a:r>
              <a:rPr lang="en-US" altLang="zh-CN" sz="1200" dirty="0"/>
              <a:t>After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context</a:t>
            </a:r>
            <a:r>
              <a:rPr lang="zh-CN" altLang="en-US" sz="1200" dirty="0"/>
              <a:t> </a:t>
            </a:r>
            <a:r>
              <a:rPr lang="en-US" altLang="zh-CN" sz="1200" dirty="0"/>
              <a:t>matching,</a:t>
            </a:r>
            <a:r>
              <a:rPr lang="zh-CN" altLang="en-US" sz="1200" dirty="0"/>
              <a:t> </a:t>
            </a:r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obtain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context-aware-query</a:t>
            </a:r>
            <a:r>
              <a:rPr lang="zh-CN" altLang="en-US" sz="1200" dirty="0"/>
              <a:t> </a:t>
            </a:r>
            <a:r>
              <a:rPr lang="en-US" altLang="zh-CN" sz="1200" dirty="0"/>
              <a:t>representations. </a:t>
            </a:r>
          </a:p>
          <a:p>
            <a:r>
              <a:rPr lang="en-US" altLang="zh-CN" sz="1200" dirty="0"/>
              <a:t>These representations are then fused together. </a:t>
            </a:r>
          </a:p>
          <a:p>
            <a:endParaRPr lang="en-US" altLang="zh-C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396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The fused representation are then fed into another LSTM encoder, </a:t>
            </a:r>
          </a:p>
          <a:p>
            <a:r>
              <a:rPr lang="en-US" altLang="zh-CN" sz="1200" dirty="0"/>
              <a:t>followed by a maxpooling layer, along with a softmax classifier to get the final answer probabilities.</a:t>
            </a:r>
          </a:p>
          <a:p>
            <a:endParaRPr lang="en-US" altLang="zh-CN" sz="1200" dirty="0"/>
          </a:p>
          <a:p>
            <a:r>
              <a:rPr lang="en-US" altLang="zh-CN" sz="1200" dirty="0"/>
              <a:t>When multiple streams are used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498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When multiple streams are used, their unnormalized answer probabilities are added together. </a:t>
            </a:r>
          </a:p>
          <a:p>
            <a:endParaRPr lang="en-US" altLang="zh-CN" sz="1200" dirty="0"/>
          </a:p>
          <a:p>
            <a:r>
              <a:rPr lang="en-US" altLang="zh-CN" sz="1200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585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experiment,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 </a:t>
            </a:r>
            <a:r>
              <a:rPr lang="en-US" altLang="zh-CN" dirty="0"/>
              <a:t>training,</a:t>
            </a:r>
            <a:r>
              <a:rPr lang="zh-CN" altLang="en-US" dirty="0"/>
              <a:t> </a:t>
            </a:r>
            <a:r>
              <a:rPr lang="en-US" altLang="zh-CN" dirty="0"/>
              <a:t>10%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10%</a:t>
            </a:r>
            <a:r>
              <a:rPr lang="zh-CN" altLang="en-US" dirty="0"/>
              <a:t> </a:t>
            </a:r>
            <a:r>
              <a:rPr lang="en-US" altLang="zh-CN" dirty="0"/>
              <a:t>testing.</a:t>
            </a:r>
          </a:p>
          <a:p>
            <a:endParaRPr lang="en-US" dirty="0"/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25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task.,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Longest</a:t>
            </a:r>
            <a:r>
              <a:rPr lang="zh-CN" altLang="en-US" dirty="0"/>
              <a:t> </a:t>
            </a:r>
            <a:r>
              <a:rPr lang="en-US" altLang="zh-CN" dirty="0"/>
              <a:t>answer,</a:t>
            </a:r>
            <a:r>
              <a:rPr lang="zh-CN" altLang="en-US" dirty="0"/>
              <a:t> </a:t>
            </a:r>
            <a:r>
              <a:rPr lang="en-US" altLang="zh-CN" dirty="0"/>
              <a:t>where the longest answer will be chose.</a:t>
            </a:r>
          </a:p>
          <a:p>
            <a:r>
              <a:rPr lang="en-US" altLang="zh-CN" dirty="0"/>
              <a:t>And then nearest</a:t>
            </a:r>
            <a:r>
              <a:rPr lang="zh-CN" altLang="en-US" dirty="0"/>
              <a:t> </a:t>
            </a:r>
            <a:r>
              <a:rPr lang="en-US" altLang="zh-CN" dirty="0"/>
              <a:t>neighbor</a:t>
            </a:r>
            <a:r>
              <a:rPr lang="zh-CN" altLang="en-US" dirty="0"/>
              <a:t> </a:t>
            </a:r>
            <a:r>
              <a:rPr lang="en-US" altLang="zh-CN" dirty="0"/>
              <a:t>search, where we choose the closet answer to the given question or given subtitle as the correct answer.</a:t>
            </a:r>
          </a:p>
          <a:p>
            <a:r>
              <a:rPr lang="en-US" altLang="zh-CN" dirty="0"/>
              <a:t>And finally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2-step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approach.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approach,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retrieve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closest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retrieved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question’s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answer.</a:t>
            </a:r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approaches,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GloVe,</a:t>
            </a:r>
            <a:r>
              <a:rPr lang="zh-CN" altLang="en-US" dirty="0"/>
              <a:t> </a:t>
            </a:r>
            <a:r>
              <a:rPr lang="en-US" altLang="zh-CN" dirty="0"/>
              <a:t>SkipThought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TFIDF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features,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cosine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last,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fun!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TVQA</a:t>
            </a:r>
            <a:r>
              <a:rPr lang="zh-CN" altLang="en-US" dirty="0"/>
              <a:t> </a:t>
            </a:r>
            <a:r>
              <a:rPr lang="en-US" altLang="zh-CN" dirty="0"/>
              <a:t>videos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TV</a:t>
            </a:r>
            <a:r>
              <a:rPr lang="zh-CN" altLang="en-US" dirty="0"/>
              <a:t> </a:t>
            </a:r>
            <a:r>
              <a:rPr lang="en-US" altLang="zh-CN" dirty="0"/>
              <a:t>shows,</a:t>
            </a:r>
            <a:r>
              <a:rPr lang="zh-CN" altLang="en-US" dirty="0"/>
              <a:t> </a:t>
            </a:r>
            <a:r>
              <a:rPr lang="en-US" altLang="zh-CN" dirty="0"/>
              <a:t> 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Bang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Friends, which come with rich social interactions.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646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r>
              <a:rPr lang="zh-CN" altLang="en-US" dirty="0"/>
              <a:t> 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baselines,</a:t>
            </a:r>
            <a:r>
              <a:rPr lang="zh-CN" altLang="en-US" dirty="0"/>
              <a:t> </a:t>
            </a:r>
            <a:r>
              <a:rPr lang="en-US" altLang="zh-CN" sz="1200" dirty="0"/>
              <a:t>m</a:t>
            </a:r>
            <a:r>
              <a:rPr lang="en-US" sz="1200" dirty="0"/>
              <a:t>ethods with subtitle are better than the ones without subtitle (row 2-7)</a:t>
            </a:r>
            <a:r>
              <a:rPr lang="en-US" altLang="zh-CN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suggests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page shows the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078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page shows the comparison of variants of our proposed model. </a:t>
            </a:r>
          </a:p>
          <a:p>
            <a:r>
              <a:rPr lang="en-US" altLang="zh-CN" dirty="0"/>
              <a:t>Compared to the question only model, when adding videos or adding subtitles, the model’s performance improves in most cases.</a:t>
            </a:r>
          </a:p>
          <a:p>
            <a:r>
              <a:rPr lang="en-US" altLang="zh-CN" dirty="0"/>
              <a:t>When adding both video and subtitle, we get the best results. This indicates that both visual and textual information are important!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581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000" dirty="0"/>
              <a:t>This page shows that models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timestamps</a:t>
            </a:r>
            <a:r>
              <a:rPr lang="zh-CN" altLang="en-US" sz="2000" dirty="0"/>
              <a:t> </a:t>
            </a:r>
            <a:r>
              <a:rPr lang="en-US" altLang="zh-CN" sz="2000" dirty="0"/>
              <a:t>work</a:t>
            </a:r>
            <a:r>
              <a:rPr lang="zh-CN" altLang="en-US" sz="2000" dirty="0"/>
              <a:t> </a:t>
            </a:r>
            <a:r>
              <a:rPr lang="en-US" altLang="zh-CN" sz="2000" dirty="0"/>
              <a:t>better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those</a:t>
            </a:r>
            <a:r>
              <a:rPr lang="zh-CN" altLang="en-US" sz="2000" dirty="0"/>
              <a:t> </a:t>
            </a:r>
            <a:r>
              <a:rPr lang="en-US" altLang="zh-CN" sz="2000" dirty="0"/>
              <a:t>without.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028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000" dirty="0"/>
              <a:t>This page shows a comparison between models on </a:t>
            </a:r>
          </a:p>
          <a:p>
            <a:pPr lvl="1"/>
            <a:r>
              <a:rPr lang="en-US" altLang="zh-CN" sz="2000" dirty="0"/>
              <a:t>randomly sampled negative answers and human written negative answers.</a:t>
            </a:r>
          </a:p>
          <a:p>
            <a:pPr lvl="1"/>
            <a:r>
              <a:rPr lang="en-US" altLang="zh-CN" sz="2000" dirty="0"/>
              <a:t>The results are not surprising, the model performs much better on randomly sampled negative answers. </a:t>
            </a:r>
          </a:p>
          <a:p>
            <a:pPr lvl="1"/>
            <a:r>
              <a:rPr lang="en-US" altLang="zh-CN" sz="2000" dirty="0"/>
              <a:t>Which indicates our human written negatives are challenging!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567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000" dirty="0"/>
              <a:t>This is a correct prediction of our model.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5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000" dirty="0"/>
              <a:t>This is a wrong prediction example. Let’s watch the video to look for some possible reasons.</a:t>
            </a:r>
          </a:p>
          <a:p>
            <a:pPr lvl="1"/>
            <a:r>
              <a:rPr lang="en-US" altLang="zh-CN" sz="2000" dirty="0"/>
              <a:t>The model is possibly distracted by the word ‘radiology’ in the subtitle and thus choosing the answer the radiology department.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585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experiments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leaderboard,</a:t>
            </a:r>
            <a:r>
              <a:rPr lang="zh-CN" altLang="en-US" sz="2000" dirty="0"/>
              <a:t> </a:t>
            </a:r>
            <a:r>
              <a:rPr lang="en-US" altLang="zh-CN" sz="2000" dirty="0"/>
              <a:t>currently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our own</a:t>
            </a:r>
            <a:r>
              <a:rPr lang="zh-CN" altLang="en-US" sz="2000" dirty="0"/>
              <a:t> </a:t>
            </a:r>
            <a:r>
              <a:rPr lang="en-US" altLang="zh-CN" sz="2000" dirty="0"/>
              <a:t>paper,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welcome</a:t>
            </a:r>
            <a:r>
              <a:rPr lang="zh-CN" altLang="en-US" sz="2000" dirty="0"/>
              <a:t> </a:t>
            </a:r>
            <a:r>
              <a:rPr lang="en-US" altLang="zh-CN" sz="2000" dirty="0"/>
              <a:t>everyone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join</a:t>
            </a:r>
            <a:r>
              <a:rPr lang="zh-CN" altLang="en-US" sz="2000" dirty="0"/>
              <a:t> </a:t>
            </a:r>
            <a:r>
              <a:rPr lang="en-US" altLang="zh-CN" sz="2000" dirty="0"/>
              <a:t>us.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390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000" dirty="0"/>
              <a:t>All the benchmark models and starter code are released at my </a:t>
            </a:r>
            <a:r>
              <a:rPr lang="en-US" altLang="zh-CN" sz="2000" dirty="0" err="1"/>
              <a:t>github</a:t>
            </a:r>
            <a:r>
              <a:rPr lang="en-US" altLang="zh-CN" sz="2000" dirty="0"/>
              <a:t> repo.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48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89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from our dataset, we show a </a:t>
            </a:r>
            <a:r>
              <a:rPr lang="en-US" altLang="zh-CN" dirty="0"/>
              <a:t>localized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en-US" dirty="0"/>
              <a:t> seconds-long clip, </a:t>
            </a:r>
          </a:p>
          <a:p>
            <a:r>
              <a:rPr lang="en-US" dirty="0"/>
              <a:t>its associated subtitle, along with a question and 5 candidate answers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from our dataset, we show a </a:t>
            </a:r>
            <a:r>
              <a:rPr lang="en-US" altLang="zh-CN" dirty="0"/>
              <a:t>localized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en-US" dirty="0"/>
              <a:t> seconds-long clip, </a:t>
            </a:r>
          </a:p>
          <a:p>
            <a:r>
              <a:rPr lang="en-US" dirty="0"/>
              <a:t>its associated subtitle, along with a question and 5 candidate answers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collect such questions,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aligned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r>
              <a:rPr lang="zh-CN" altLang="en-US" dirty="0"/>
              <a:t> </a:t>
            </a:r>
            <a:r>
              <a:rPr lang="en-US" altLang="zh-CN" dirty="0"/>
              <a:t>sentence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natural</a:t>
            </a:r>
            <a:r>
              <a:rPr lang="zh-CN" altLang="en-US" baseline="0" dirty="0"/>
              <a:t> </a:t>
            </a:r>
            <a:r>
              <a:rPr lang="en-US" altLang="zh-CN" baseline="0" dirty="0"/>
              <a:t>source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collecting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multimodal</a:t>
            </a:r>
            <a:r>
              <a:rPr lang="zh-CN" altLang="en-US" baseline="0" dirty="0"/>
              <a:t> </a:t>
            </a:r>
            <a:r>
              <a:rPr lang="en-US" altLang="zh-CN" baseline="0" dirty="0"/>
              <a:t>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2ABC7-E136-8647-B1A9-4C15486FAD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5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CBB-5C1C-6241-962A-2CEE8C07B8DD}" type="datetime1">
              <a:rPr lang="en-US" smtClean="0"/>
              <a:t>11/11/18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89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9019-7B39-4545-96C7-E5C9DE890962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9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0AAC-8D5C-5E4B-98F7-281253BEFF03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73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89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4452-1993-F742-8087-C6CBEFE3DB7A}" type="datetime1">
              <a:rPr lang="en-US" smtClean="0"/>
              <a:t>11/11/18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41036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lnSpc>
                <a:spcPct val="150000"/>
              </a:lnSpc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8034" y="6356350"/>
            <a:ext cx="2743200" cy="365125"/>
          </a:xfrm>
        </p:spPr>
        <p:txBody>
          <a:bodyPr/>
          <a:lstStyle/>
          <a:p>
            <a:fld id="{5DF226F3-8159-794A-95A3-C4D8FB70AF71}" type="datetime1">
              <a:rPr lang="en-US" smtClean="0"/>
              <a:t>11/11/18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8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C8D4-B88F-A541-996C-496E912A00C6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2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89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A6FA8-065C-0F40-B790-9DF0AF836B54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19" y="355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AAD55-357C-0449-9B8A-2D7F2869302F}" type="datetime1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53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89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D3EF-9B05-4640-B4F2-92AE22D9C97F}" type="datetime1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77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B2FA-C575-194B-9982-B5B75846D0E1}" type="datetime1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7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A315-CD2D-CF4F-A63F-B2879626680E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8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2F4F-D31D-7F47-9586-B49B38C7166C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46" y="18704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F2367-C047-0D45-94B8-096208ED7E92}" type="datetime1">
              <a:rPr lang="en-US" smtClean="0"/>
              <a:t>11/11/18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F48ED-FF8C-274A-8222-105A970E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2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7.em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7.em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7.em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7.em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7.em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7.em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7.em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jp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10" Type="http://schemas.openxmlformats.org/officeDocument/2006/relationships/image" Target="../media/image38.emf"/><Relationship Id="rId4" Type="http://schemas.openxmlformats.org/officeDocument/2006/relationships/image" Target="../media/image32.jpg"/><Relationship Id="rId9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2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2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png"/><Relationship Id="rId10" Type="http://schemas.openxmlformats.org/officeDocument/2006/relationships/image" Target="../media/image57.jpg"/><Relationship Id="rId4" Type="http://schemas.openxmlformats.org/officeDocument/2006/relationships/notesSlide" Target="../notesSlides/notesSlide64.xml"/><Relationship Id="rId9" Type="http://schemas.openxmlformats.org/officeDocument/2006/relationships/image" Target="../media/image56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jp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notesSlide" Target="../notesSlides/notesSlide65.xml"/><Relationship Id="rId9" Type="http://schemas.openxmlformats.org/officeDocument/2006/relationships/image" Target="../media/image6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7.em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2857" y="394483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TVQA: Localized, Compositional </a:t>
            </a:r>
            <a:br>
              <a:rPr lang="en-US" sz="4000" dirty="0"/>
            </a:br>
            <a:r>
              <a:rPr lang="en-US" sz="4000" dirty="0"/>
              <a:t>Video Question Answering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2084" y="3957456"/>
            <a:ext cx="9144000" cy="460506"/>
          </a:xfrm>
        </p:spPr>
        <p:txBody>
          <a:bodyPr>
            <a:normAutofit/>
          </a:bodyPr>
          <a:lstStyle/>
          <a:p>
            <a:r>
              <a:rPr lang="en-US" b="1" dirty="0"/>
              <a:t>Jie Lei</a:t>
            </a:r>
            <a:r>
              <a:rPr lang="en-US" altLang="zh-CN" dirty="0"/>
              <a:t>,</a:t>
            </a:r>
            <a:r>
              <a:rPr lang="en-US" dirty="0"/>
              <a:t> Licheng Yu</a:t>
            </a:r>
            <a:r>
              <a:rPr lang="en-US" altLang="zh-CN" dirty="0"/>
              <a:t>,</a:t>
            </a:r>
            <a:r>
              <a:rPr lang="en-US" dirty="0"/>
              <a:t> Mohit Bansal</a:t>
            </a:r>
            <a:r>
              <a:rPr lang="en-US" altLang="zh-CN" dirty="0"/>
              <a:t>,</a:t>
            </a:r>
            <a:r>
              <a:rPr lang="en-US" dirty="0"/>
              <a:t> Tamara L. Berg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90917" y="3013308"/>
            <a:ext cx="33618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tvqa.cs.unc.edu</a:t>
            </a:r>
            <a:endParaRPr lang="en-US" sz="40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E1D6C-F9BF-BD4A-9437-5268FBD0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56" y="4504981"/>
            <a:ext cx="3026229" cy="8390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61DC01-0EBB-234E-BB83-EF3EB7304BC0}"/>
              </a:ext>
            </a:extLst>
          </p:cNvPr>
          <p:cNvSpPr/>
          <p:nvPr/>
        </p:nvSpPr>
        <p:spPr>
          <a:xfrm>
            <a:off x="4690917" y="6203760"/>
            <a:ext cx="3628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EMNLP 2018,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Brussels, Belgium</a:t>
            </a:r>
            <a:endParaRPr lang="en-US" sz="20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75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E4D2AE2-C8F8-AB45-BB69-49F59E8982E8}"/>
              </a:ext>
            </a:extLst>
          </p:cNvPr>
          <p:cNvSpPr/>
          <p:nvPr/>
        </p:nvSpPr>
        <p:spPr>
          <a:xfrm>
            <a:off x="5745957" y="1333339"/>
            <a:ext cx="3758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18F7EF6-81BB-FC44-BA52-38F05EB56C14}"/>
              </a:ext>
            </a:extLst>
          </p:cNvPr>
          <p:cNvGrpSpPr/>
          <p:nvPr/>
        </p:nvGrpSpPr>
        <p:grpSpPr>
          <a:xfrm>
            <a:off x="5976635" y="2020099"/>
            <a:ext cx="5639234" cy="2074899"/>
            <a:chOff x="1934064" y="4315094"/>
            <a:chExt cx="5639234" cy="207489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B5AD9D-7A9A-654C-8B41-547FD7E9E01E}"/>
                </a:ext>
              </a:extLst>
            </p:cNvPr>
            <p:cNvSpPr/>
            <p:nvPr/>
          </p:nvSpPr>
          <p:spPr>
            <a:xfrm>
              <a:off x="1934064" y="4735777"/>
              <a:ext cx="515557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[What/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Why/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...]</a:t>
              </a:r>
              <a:r>
                <a:rPr lang="zh-CN" alt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[when/before/after]</a:t>
              </a:r>
              <a:r>
                <a:rPr lang="zh-CN" alt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97CA795D-2814-4747-A920-EE706749265B}"/>
                </a:ext>
              </a:extLst>
            </p:cNvPr>
            <p:cNvSpPr/>
            <p:nvPr/>
          </p:nvSpPr>
          <p:spPr>
            <a:xfrm>
              <a:off x="3061960" y="4315094"/>
              <a:ext cx="217026" cy="2074899"/>
            </a:xfrm>
            <a:prstGeom prst="leftBrace">
              <a:avLst/>
            </a:prstGeom>
            <a:ln w="15875">
              <a:solidFill>
                <a:srgbClr val="4B9BE4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B9BE4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90A0CA-D7E6-704A-9DA8-E4C16898B1A7}"/>
                </a:ext>
              </a:extLst>
            </p:cNvPr>
            <p:cNvSpPr txBox="1"/>
            <p:nvPr/>
          </p:nvSpPr>
          <p:spPr>
            <a:xfrm>
              <a:off x="2569186" y="5372970"/>
              <a:ext cx="12025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4B9BE4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Question</a:t>
              </a:r>
              <a:endParaRPr lang="en-US" sz="2200" dirty="0">
                <a:solidFill>
                  <a:srgbClr val="4B9BE4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88E75B-3A06-0E4F-B129-59A4ABB52F06}"/>
                </a:ext>
              </a:extLst>
            </p:cNvPr>
            <p:cNvSpPr txBox="1"/>
            <p:nvPr/>
          </p:nvSpPr>
          <p:spPr>
            <a:xfrm>
              <a:off x="5977989" y="5372969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Localization</a:t>
              </a:r>
              <a:endParaRPr lang="en-US" sz="2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AB89BA14-EC2E-1945-9587-35EB7E6B55FA}"/>
                </a:ext>
              </a:extLst>
            </p:cNvPr>
            <p:cNvSpPr/>
            <p:nvPr/>
          </p:nvSpPr>
          <p:spPr>
            <a:xfrm>
              <a:off x="6690978" y="5100868"/>
              <a:ext cx="169332" cy="432000"/>
            </a:xfrm>
            <a:prstGeom prst="leftBrace">
              <a:avLst/>
            </a:prstGeom>
            <a:ln w="15875">
              <a:solidFill>
                <a:srgbClr val="FF000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29D8EB-592A-1949-B203-5752170A41C0}"/>
                </a:ext>
              </a:extLst>
            </p:cNvPr>
            <p:cNvSpPr txBox="1"/>
            <p:nvPr/>
          </p:nvSpPr>
          <p:spPr>
            <a:xfrm>
              <a:off x="4881445" y="5372969"/>
              <a:ext cx="343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latin typeface="Times New Roman" charset="0"/>
                  <a:ea typeface="Times New Roman" charset="0"/>
                  <a:cs typeface="Times New Roman" charset="0"/>
                </a:rPr>
                <a:t>+</a:t>
              </a:r>
              <a:endParaRPr lang="en-US" sz="22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2914A98-1B5C-1B4D-AF8A-EFED0BF1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4" y="1399375"/>
            <a:ext cx="4848487" cy="272512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24BAD25-2076-A641-BFD6-9BBDCBB5BB5E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43FDE97-856D-8D4F-98E0-C886B7B152A9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4C724B-1EF4-694D-A5EB-CA071494793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861985-62FF-BD4F-A180-7465764C1C2F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D52CA7-F966-2346-9D02-6CF0D0103B6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9E93F1C-CE7D-2D4E-A25F-3B8748C0C5C3}"/>
              </a:ext>
            </a:extLst>
          </p:cNvPr>
          <p:cNvGrpSpPr/>
          <p:nvPr/>
        </p:nvGrpSpPr>
        <p:grpSpPr>
          <a:xfrm>
            <a:off x="325536" y="4418760"/>
            <a:ext cx="5281210" cy="1016786"/>
            <a:chOff x="325536" y="4418760"/>
            <a:chExt cx="5281210" cy="10167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2645D1A-F673-644B-A933-B99B7CAE0C61}"/>
                </a:ext>
              </a:extLst>
            </p:cNvPr>
            <p:cNvGrpSpPr/>
            <p:nvPr/>
          </p:nvGrpSpPr>
          <p:grpSpPr>
            <a:xfrm>
              <a:off x="325536" y="4418760"/>
              <a:ext cx="5144154" cy="1012625"/>
              <a:chOff x="2890594" y="2237265"/>
              <a:chExt cx="7572844" cy="149071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765E41-C979-8D45-8FB0-240DD932D77A}"/>
                  </a:ext>
                </a:extLst>
              </p:cNvPr>
              <p:cNvSpPr txBox="1"/>
              <p:nvPr/>
            </p:nvSpPr>
            <p:spPr>
              <a:xfrm>
                <a:off x="10123150" y="2783372"/>
                <a:ext cx="340288" cy="54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A0E2D08-9497-424B-9CC5-84BCFDC7B7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4650" y="3067672"/>
                <a:ext cx="694188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C79349-3418-C241-B12B-02D55C2D60A3}"/>
                  </a:ext>
                </a:extLst>
              </p:cNvPr>
              <p:cNvSpPr txBox="1"/>
              <p:nvPr/>
            </p:nvSpPr>
            <p:spPr>
              <a:xfrm>
                <a:off x="2890594" y="3196521"/>
                <a:ext cx="783731" cy="5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6A34A49-A564-4042-8297-553FCB8DA0AE}"/>
                  </a:ext>
                </a:extLst>
              </p:cNvPr>
              <p:cNvGrpSpPr/>
              <p:nvPr/>
            </p:nvGrpSpPr>
            <p:grpSpPr>
              <a:xfrm>
                <a:off x="3117745" y="2237265"/>
                <a:ext cx="7159603" cy="667478"/>
                <a:chOff x="3117745" y="2237265"/>
                <a:chExt cx="7159603" cy="667478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80E415F-2967-A84F-A6E6-2D79F01AC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7745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D3FCAB6F-5EB5-E742-B11D-6D09EBE8D3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2604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56C9BC6-85C2-8742-AF58-612CED192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7463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B99A94BF-14B0-1D40-8AF1-E8636005AB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7165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3F722EA0-92C0-954B-AFD3-965F401256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2016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rson sitting at a table using a computer&#13;&#10;&#13;&#10;Description automatically generated">
                  <a:extLst>
                    <a:ext uri="{FF2B5EF4-FFF2-40B4-BE49-F238E27FC236}">
                      <a16:creationId xmlns:a16="http://schemas.microsoft.com/office/drawing/2014/main" id="{006AC699-CD4E-FF40-A817-706F15F05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2306" y="2237265"/>
                  <a:ext cx="1184000" cy="66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952E87-DAC9-3548-BFA2-589859FD33F3}"/>
                </a:ext>
              </a:extLst>
            </p:cNvPr>
            <p:cNvSpPr/>
            <p:nvPr/>
          </p:nvSpPr>
          <p:spPr>
            <a:xfrm>
              <a:off x="379426" y="4789726"/>
              <a:ext cx="23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52E6ED6-B415-3F4E-A90A-E01D15B6B109}"/>
                </a:ext>
              </a:extLst>
            </p:cNvPr>
            <p:cNvSpPr/>
            <p:nvPr/>
          </p:nvSpPr>
          <p:spPr>
            <a:xfrm>
              <a:off x="5101479" y="5066214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720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E4D2AE2-C8F8-AB45-BB69-49F59E8982E8}"/>
              </a:ext>
            </a:extLst>
          </p:cNvPr>
          <p:cNvSpPr/>
          <p:nvPr/>
        </p:nvSpPr>
        <p:spPr>
          <a:xfrm>
            <a:off x="5745957" y="1333339"/>
            <a:ext cx="3758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18F7EF6-81BB-FC44-BA52-38F05EB56C14}"/>
              </a:ext>
            </a:extLst>
          </p:cNvPr>
          <p:cNvGrpSpPr/>
          <p:nvPr/>
        </p:nvGrpSpPr>
        <p:grpSpPr>
          <a:xfrm>
            <a:off x="5976635" y="2020099"/>
            <a:ext cx="5639234" cy="2074899"/>
            <a:chOff x="1934064" y="4315094"/>
            <a:chExt cx="5639234" cy="207489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B5AD9D-7A9A-654C-8B41-547FD7E9E01E}"/>
                </a:ext>
              </a:extLst>
            </p:cNvPr>
            <p:cNvSpPr/>
            <p:nvPr/>
          </p:nvSpPr>
          <p:spPr>
            <a:xfrm>
              <a:off x="1934064" y="4735777"/>
              <a:ext cx="515557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[What/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Why/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...]</a:t>
              </a:r>
              <a:r>
                <a:rPr lang="zh-CN" alt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[when/before/after]</a:t>
              </a:r>
              <a:r>
                <a:rPr lang="zh-CN" alt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97CA795D-2814-4747-A920-EE706749265B}"/>
                </a:ext>
              </a:extLst>
            </p:cNvPr>
            <p:cNvSpPr/>
            <p:nvPr/>
          </p:nvSpPr>
          <p:spPr>
            <a:xfrm>
              <a:off x="3061960" y="4315094"/>
              <a:ext cx="217026" cy="2074899"/>
            </a:xfrm>
            <a:prstGeom prst="leftBrace">
              <a:avLst/>
            </a:prstGeom>
            <a:ln w="15875">
              <a:solidFill>
                <a:srgbClr val="4B9BE4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B9BE4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90A0CA-D7E6-704A-9DA8-E4C16898B1A7}"/>
                </a:ext>
              </a:extLst>
            </p:cNvPr>
            <p:cNvSpPr txBox="1"/>
            <p:nvPr/>
          </p:nvSpPr>
          <p:spPr>
            <a:xfrm>
              <a:off x="2569186" y="5372970"/>
              <a:ext cx="12025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4B9BE4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Question</a:t>
              </a:r>
              <a:endParaRPr lang="en-US" sz="2200" dirty="0">
                <a:solidFill>
                  <a:srgbClr val="4B9BE4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88E75B-3A06-0E4F-B129-59A4ABB52F06}"/>
                </a:ext>
              </a:extLst>
            </p:cNvPr>
            <p:cNvSpPr txBox="1"/>
            <p:nvPr/>
          </p:nvSpPr>
          <p:spPr>
            <a:xfrm>
              <a:off x="5977989" y="5372969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Localization</a:t>
              </a:r>
              <a:endParaRPr lang="en-US" sz="2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AB89BA14-EC2E-1945-9587-35EB7E6B55FA}"/>
                </a:ext>
              </a:extLst>
            </p:cNvPr>
            <p:cNvSpPr/>
            <p:nvPr/>
          </p:nvSpPr>
          <p:spPr>
            <a:xfrm>
              <a:off x="6690978" y="5100868"/>
              <a:ext cx="169332" cy="432000"/>
            </a:xfrm>
            <a:prstGeom prst="leftBrace">
              <a:avLst/>
            </a:prstGeom>
            <a:ln w="15875">
              <a:solidFill>
                <a:srgbClr val="FF000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29D8EB-592A-1949-B203-5752170A41C0}"/>
                </a:ext>
              </a:extLst>
            </p:cNvPr>
            <p:cNvSpPr txBox="1"/>
            <p:nvPr/>
          </p:nvSpPr>
          <p:spPr>
            <a:xfrm>
              <a:off x="4881445" y="5372969"/>
              <a:ext cx="343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latin typeface="Times New Roman" charset="0"/>
                  <a:ea typeface="Times New Roman" charset="0"/>
                  <a:cs typeface="Times New Roman" charset="0"/>
                </a:rPr>
                <a:t>+</a:t>
              </a:r>
              <a:endParaRPr lang="en-US" sz="22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05C8F74-2A32-CB45-BC51-DE012C11C147}"/>
              </a:ext>
            </a:extLst>
          </p:cNvPr>
          <p:cNvSpPr/>
          <p:nvPr/>
        </p:nvSpPr>
        <p:spPr>
          <a:xfrm>
            <a:off x="6095999" y="4063331"/>
            <a:ext cx="5855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914A98-1B5C-1B4D-AF8A-EFED0BF1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4" y="1399375"/>
            <a:ext cx="4848487" cy="272512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24BAD25-2076-A641-BFD6-9BBDCBB5BB5E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43FDE97-856D-8D4F-98E0-C886B7B152A9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4C724B-1EF4-694D-A5EB-CA071494793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861985-62FF-BD4F-A180-7465764C1C2F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D52CA7-F966-2346-9D02-6CF0D0103B6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4AFA3FC-0C8D-004B-BB4C-7CE52649EC55}"/>
              </a:ext>
            </a:extLst>
          </p:cNvPr>
          <p:cNvGrpSpPr/>
          <p:nvPr/>
        </p:nvGrpSpPr>
        <p:grpSpPr>
          <a:xfrm>
            <a:off x="325536" y="4418760"/>
            <a:ext cx="5281210" cy="1016786"/>
            <a:chOff x="325536" y="4418760"/>
            <a:chExt cx="5281210" cy="10167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5FA6A9-ABF8-E64E-A013-368D31DAB035}"/>
                </a:ext>
              </a:extLst>
            </p:cNvPr>
            <p:cNvGrpSpPr/>
            <p:nvPr/>
          </p:nvGrpSpPr>
          <p:grpSpPr>
            <a:xfrm>
              <a:off x="325536" y="4418760"/>
              <a:ext cx="5144154" cy="1012625"/>
              <a:chOff x="2890594" y="2237265"/>
              <a:chExt cx="7572844" cy="149071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2332D09-DC84-2041-A3D4-B5DED2B4BB3B}"/>
                  </a:ext>
                </a:extLst>
              </p:cNvPr>
              <p:cNvSpPr txBox="1"/>
              <p:nvPr/>
            </p:nvSpPr>
            <p:spPr>
              <a:xfrm>
                <a:off x="10123150" y="2783372"/>
                <a:ext cx="340288" cy="54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01F963-A348-2D4E-A7E6-17D915E5A0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4650" y="3067672"/>
                <a:ext cx="694188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46BECE-2762-8D41-BAE4-CA2217C814C4}"/>
                  </a:ext>
                </a:extLst>
              </p:cNvPr>
              <p:cNvSpPr txBox="1"/>
              <p:nvPr/>
            </p:nvSpPr>
            <p:spPr>
              <a:xfrm>
                <a:off x="2890594" y="3196521"/>
                <a:ext cx="783731" cy="5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8498125-1DA2-954C-A362-1F6B9C24BF11}"/>
                  </a:ext>
                </a:extLst>
              </p:cNvPr>
              <p:cNvGrpSpPr/>
              <p:nvPr/>
            </p:nvGrpSpPr>
            <p:grpSpPr>
              <a:xfrm>
                <a:off x="3117745" y="2237265"/>
                <a:ext cx="7159603" cy="667478"/>
                <a:chOff x="3117745" y="2237265"/>
                <a:chExt cx="7159603" cy="667478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3372ACA0-DF38-964F-B972-34D7AADBD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7745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59E0E1AC-5B91-F943-99E6-9C6E34D2C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2604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A018F443-D8E7-174C-B01E-5EEE37401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7463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B63BE234-0F82-3A4D-B9CD-0D8EBFBD1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7165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3688874A-9C56-5642-B5F1-818265987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2016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rson sitting at a table using a computer&#13;&#10;&#13;&#10;Description automatically generated">
                  <a:extLst>
                    <a:ext uri="{FF2B5EF4-FFF2-40B4-BE49-F238E27FC236}">
                      <a16:creationId xmlns:a16="http://schemas.microsoft.com/office/drawing/2014/main" id="{CDE75BEA-407F-7840-9AE3-4ED7DAFDC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2306" y="2237265"/>
                  <a:ext cx="1184000" cy="66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093144C-34C0-3949-AAA7-E07C307C6F8C}"/>
                </a:ext>
              </a:extLst>
            </p:cNvPr>
            <p:cNvSpPr/>
            <p:nvPr/>
          </p:nvSpPr>
          <p:spPr>
            <a:xfrm>
              <a:off x="379426" y="4789726"/>
              <a:ext cx="23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3FE348A-6681-D74D-A427-E3B25E366347}"/>
                </a:ext>
              </a:extLst>
            </p:cNvPr>
            <p:cNvSpPr/>
            <p:nvPr/>
          </p:nvSpPr>
          <p:spPr>
            <a:xfrm>
              <a:off x="5101479" y="5066214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3982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E4D2AE2-C8F8-AB45-BB69-49F59E8982E8}"/>
              </a:ext>
            </a:extLst>
          </p:cNvPr>
          <p:cNvSpPr/>
          <p:nvPr/>
        </p:nvSpPr>
        <p:spPr>
          <a:xfrm>
            <a:off x="5745957" y="1333339"/>
            <a:ext cx="3758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18F7EF6-81BB-FC44-BA52-38F05EB56C14}"/>
              </a:ext>
            </a:extLst>
          </p:cNvPr>
          <p:cNvGrpSpPr/>
          <p:nvPr/>
        </p:nvGrpSpPr>
        <p:grpSpPr>
          <a:xfrm>
            <a:off x="5976635" y="2020099"/>
            <a:ext cx="5639234" cy="2074899"/>
            <a:chOff x="1934064" y="4315094"/>
            <a:chExt cx="5639234" cy="207489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B5AD9D-7A9A-654C-8B41-547FD7E9E01E}"/>
                </a:ext>
              </a:extLst>
            </p:cNvPr>
            <p:cNvSpPr/>
            <p:nvPr/>
          </p:nvSpPr>
          <p:spPr>
            <a:xfrm>
              <a:off x="1934064" y="4735777"/>
              <a:ext cx="515557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[What/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Why/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...]</a:t>
              </a:r>
              <a:r>
                <a:rPr lang="zh-CN" alt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[when/before/after]</a:t>
              </a:r>
              <a:r>
                <a:rPr lang="zh-CN" alt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97CA795D-2814-4747-A920-EE706749265B}"/>
                </a:ext>
              </a:extLst>
            </p:cNvPr>
            <p:cNvSpPr/>
            <p:nvPr/>
          </p:nvSpPr>
          <p:spPr>
            <a:xfrm>
              <a:off x="3061960" y="4315094"/>
              <a:ext cx="217026" cy="2074899"/>
            </a:xfrm>
            <a:prstGeom prst="leftBrace">
              <a:avLst/>
            </a:prstGeom>
            <a:ln w="15875">
              <a:solidFill>
                <a:srgbClr val="4B9BE4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B9BE4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90A0CA-D7E6-704A-9DA8-E4C16898B1A7}"/>
                </a:ext>
              </a:extLst>
            </p:cNvPr>
            <p:cNvSpPr txBox="1"/>
            <p:nvPr/>
          </p:nvSpPr>
          <p:spPr>
            <a:xfrm>
              <a:off x="2569186" y="5372970"/>
              <a:ext cx="12025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4B9BE4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Question</a:t>
              </a:r>
              <a:endParaRPr lang="en-US" sz="2200" dirty="0">
                <a:solidFill>
                  <a:srgbClr val="4B9BE4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88E75B-3A06-0E4F-B129-59A4ABB52F06}"/>
                </a:ext>
              </a:extLst>
            </p:cNvPr>
            <p:cNvSpPr txBox="1"/>
            <p:nvPr/>
          </p:nvSpPr>
          <p:spPr>
            <a:xfrm>
              <a:off x="5977989" y="5372969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Localization</a:t>
              </a:r>
              <a:endParaRPr lang="en-US" sz="2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AB89BA14-EC2E-1945-9587-35EB7E6B55FA}"/>
                </a:ext>
              </a:extLst>
            </p:cNvPr>
            <p:cNvSpPr/>
            <p:nvPr/>
          </p:nvSpPr>
          <p:spPr>
            <a:xfrm>
              <a:off x="6690978" y="5100868"/>
              <a:ext cx="169332" cy="432000"/>
            </a:xfrm>
            <a:prstGeom prst="leftBrace">
              <a:avLst/>
            </a:prstGeom>
            <a:ln w="15875">
              <a:solidFill>
                <a:srgbClr val="FF000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29D8EB-592A-1949-B203-5752170A41C0}"/>
                </a:ext>
              </a:extLst>
            </p:cNvPr>
            <p:cNvSpPr txBox="1"/>
            <p:nvPr/>
          </p:nvSpPr>
          <p:spPr>
            <a:xfrm>
              <a:off x="4881445" y="5372969"/>
              <a:ext cx="343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latin typeface="Times New Roman" charset="0"/>
                  <a:ea typeface="Times New Roman" charset="0"/>
                  <a:cs typeface="Times New Roman" charset="0"/>
                </a:rPr>
                <a:t>+</a:t>
              </a:r>
              <a:endParaRPr lang="en-US" sz="22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05C8F74-2A32-CB45-BC51-DE012C11C147}"/>
              </a:ext>
            </a:extLst>
          </p:cNvPr>
          <p:cNvSpPr/>
          <p:nvPr/>
        </p:nvSpPr>
        <p:spPr>
          <a:xfrm>
            <a:off x="6095999" y="4063331"/>
            <a:ext cx="5855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914A98-1B5C-1B4D-AF8A-EFED0BF1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4" y="1399375"/>
            <a:ext cx="4848487" cy="272512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24BAD25-2076-A641-BFD6-9BBDCBB5BB5E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43FDE97-856D-8D4F-98E0-C886B7B152A9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4C724B-1EF4-694D-A5EB-CA071494793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861985-62FF-BD4F-A180-7465764C1C2F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D52CA7-F966-2346-9D02-6CF0D0103B6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6553EC-BC3A-3548-B21E-92C84A7CC68F}"/>
              </a:ext>
            </a:extLst>
          </p:cNvPr>
          <p:cNvGrpSpPr/>
          <p:nvPr/>
        </p:nvGrpSpPr>
        <p:grpSpPr>
          <a:xfrm>
            <a:off x="325536" y="4418760"/>
            <a:ext cx="5281210" cy="1016786"/>
            <a:chOff x="325536" y="4418760"/>
            <a:chExt cx="5281210" cy="10167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AD0E8B4-19F4-1A41-97E7-93A5C80A45B7}"/>
                </a:ext>
              </a:extLst>
            </p:cNvPr>
            <p:cNvGrpSpPr/>
            <p:nvPr/>
          </p:nvGrpSpPr>
          <p:grpSpPr>
            <a:xfrm>
              <a:off x="325536" y="4418760"/>
              <a:ext cx="5144154" cy="1012625"/>
              <a:chOff x="2890594" y="2237265"/>
              <a:chExt cx="7572844" cy="149071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1D1EC5-EF53-B442-9C84-B6B010A541A5}"/>
                  </a:ext>
                </a:extLst>
              </p:cNvPr>
              <p:cNvSpPr txBox="1"/>
              <p:nvPr/>
            </p:nvSpPr>
            <p:spPr>
              <a:xfrm>
                <a:off x="10123150" y="2783372"/>
                <a:ext cx="340288" cy="54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073EFD-8A82-CE47-8EEF-9926F91B9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4650" y="3067672"/>
                <a:ext cx="694188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C48BFE-505A-A94C-BB91-25FC5A77549E}"/>
                  </a:ext>
                </a:extLst>
              </p:cNvPr>
              <p:cNvSpPr txBox="1"/>
              <p:nvPr/>
            </p:nvSpPr>
            <p:spPr>
              <a:xfrm>
                <a:off x="2890594" y="3196521"/>
                <a:ext cx="783731" cy="5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E300D07-CBA6-584E-AB38-8D17B9AE2BE1}"/>
                  </a:ext>
                </a:extLst>
              </p:cNvPr>
              <p:cNvGrpSpPr/>
              <p:nvPr/>
            </p:nvGrpSpPr>
            <p:grpSpPr>
              <a:xfrm>
                <a:off x="3117745" y="2237265"/>
                <a:ext cx="7159603" cy="667478"/>
                <a:chOff x="3117745" y="2237265"/>
                <a:chExt cx="7159603" cy="667478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3C86CD5F-29A8-124C-BBD7-BCD8403CA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7745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21C297CA-6E15-BB44-BF82-0BAD4C876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2604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42DD3B69-430A-1349-90C1-AF223BC2F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7463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F2A73ECB-D68C-B74A-8197-71D0994A8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7165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15E59774-C980-734E-AB52-50D5F7A7BE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2016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rson sitting at a table using a computer&#13;&#10;&#13;&#10;Description automatically generated">
                  <a:extLst>
                    <a:ext uri="{FF2B5EF4-FFF2-40B4-BE49-F238E27FC236}">
                      <a16:creationId xmlns:a16="http://schemas.microsoft.com/office/drawing/2014/main" id="{E4377296-B206-8F4D-B39D-E3AB84710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2306" y="2237265"/>
                  <a:ext cx="1184000" cy="66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2D6ECF1-AB86-624E-A20C-1E8E2777FA16}"/>
                </a:ext>
              </a:extLst>
            </p:cNvPr>
            <p:cNvSpPr/>
            <p:nvPr/>
          </p:nvSpPr>
          <p:spPr>
            <a:xfrm>
              <a:off x="379426" y="4789726"/>
              <a:ext cx="23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07506C5-CF19-CF43-81EF-730A7E335FA6}"/>
                </a:ext>
              </a:extLst>
            </p:cNvPr>
            <p:cNvSpPr/>
            <p:nvPr/>
          </p:nvSpPr>
          <p:spPr>
            <a:xfrm>
              <a:off x="5101479" y="5066214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06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E4D2AE2-C8F8-AB45-BB69-49F59E8982E8}"/>
              </a:ext>
            </a:extLst>
          </p:cNvPr>
          <p:cNvSpPr/>
          <p:nvPr/>
        </p:nvSpPr>
        <p:spPr>
          <a:xfrm>
            <a:off x="5745957" y="1333339"/>
            <a:ext cx="3758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18F7EF6-81BB-FC44-BA52-38F05EB56C14}"/>
              </a:ext>
            </a:extLst>
          </p:cNvPr>
          <p:cNvGrpSpPr/>
          <p:nvPr/>
        </p:nvGrpSpPr>
        <p:grpSpPr>
          <a:xfrm>
            <a:off x="5976635" y="2020099"/>
            <a:ext cx="5639234" cy="2074899"/>
            <a:chOff x="1934064" y="4315094"/>
            <a:chExt cx="5639234" cy="207489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B5AD9D-7A9A-654C-8B41-547FD7E9E01E}"/>
                </a:ext>
              </a:extLst>
            </p:cNvPr>
            <p:cNvSpPr/>
            <p:nvPr/>
          </p:nvSpPr>
          <p:spPr>
            <a:xfrm>
              <a:off x="1934064" y="4735777"/>
              <a:ext cx="515557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[What/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Why/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...]</a:t>
              </a:r>
              <a:r>
                <a:rPr lang="zh-CN" alt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[when/before/after]</a:t>
              </a:r>
              <a:r>
                <a:rPr lang="zh-CN" alt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97CA795D-2814-4747-A920-EE706749265B}"/>
                </a:ext>
              </a:extLst>
            </p:cNvPr>
            <p:cNvSpPr/>
            <p:nvPr/>
          </p:nvSpPr>
          <p:spPr>
            <a:xfrm>
              <a:off x="3061960" y="4315094"/>
              <a:ext cx="217026" cy="2074899"/>
            </a:xfrm>
            <a:prstGeom prst="leftBrace">
              <a:avLst/>
            </a:prstGeom>
            <a:ln w="15875">
              <a:solidFill>
                <a:srgbClr val="4B9BE4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B9BE4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90A0CA-D7E6-704A-9DA8-E4C16898B1A7}"/>
                </a:ext>
              </a:extLst>
            </p:cNvPr>
            <p:cNvSpPr txBox="1"/>
            <p:nvPr/>
          </p:nvSpPr>
          <p:spPr>
            <a:xfrm>
              <a:off x="2569186" y="5372970"/>
              <a:ext cx="12025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4B9BE4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Question</a:t>
              </a:r>
              <a:endParaRPr lang="en-US" sz="2200" dirty="0">
                <a:solidFill>
                  <a:srgbClr val="4B9BE4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88E75B-3A06-0E4F-B129-59A4ABB52F06}"/>
                </a:ext>
              </a:extLst>
            </p:cNvPr>
            <p:cNvSpPr txBox="1"/>
            <p:nvPr/>
          </p:nvSpPr>
          <p:spPr>
            <a:xfrm>
              <a:off x="5977989" y="5372969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Localization</a:t>
              </a:r>
              <a:endParaRPr lang="en-US" sz="2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AB89BA14-EC2E-1945-9587-35EB7E6B55FA}"/>
                </a:ext>
              </a:extLst>
            </p:cNvPr>
            <p:cNvSpPr/>
            <p:nvPr/>
          </p:nvSpPr>
          <p:spPr>
            <a:xfrm>
              <a:off x="6690978" y="5100868"/>
              <a:ext cx="169332" cy="432000"/>
            </a:xfrm>
            <a:prstGeom prst="leftBrace">
              <a:avLst/>
            </a:prstGeom>
            <a:ln w="15875">
              <a:solidFill>
                <a:srgbClr val="FF000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29D8EB-592A-1949-B203-5752170A41C0}"/>
                </a:ext>
              </a:extLst>
            </p:cNvPr>
            <p:cNvSpPr txBox="1"/>
            <p:nvPr/>
          </p:nvSpPr>
          <p:spPr>
            <a:xfrm>
              <a:off x="4881445" y="5372969"/>
              <a:ext cx="343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latin typeface="Times New Roman" charset="0"/>
                  <a:ea typeface="Times New Roman" charset="0"/>
                  <a:cs typeface="Times New Roman" charset="0"/>
                </a:rPr>
                <a:t>+</a:t>
              </a:r>
              <a:endParaRPr lang="en-US" sz="22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05C8F74-2A32-CB45-BC51-DE012C11C147}"/>
              </a:ext>
            </a:extLst>
          </p:cNvPr>
          <p:cNvSpPr/>
          <p:nvPr/>
        </p:nvSpPr>
        <p:spPr>
          <a:xfrm>
            <a:off x="6095999" y="4063331"/>
            <a:ext cx="5855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sword?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914A98-1B5C-1B4D-AF8A-EFED0BF1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4" y="1399375"/>
            <a:ext cx="4848487" cy="272512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24BAD25-2076-A641-BFD6-9BBDCBB5BB5E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43FDE97-856D-8D4F-98E0-C886B7B152A9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4C724B-1EF4-694D-A5EB-CA071494793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861985-62FF-BD4F-A180-7465764C1C2F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D52CA7-F966-2346-9D02-6CF0D0103B6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F38EA2-C098-154B-9114-C9CC7B9DF49D}"/>
              </a:ext>
            </a:extLst>
          </p:cNvPr>
          <p:cNvGrpSpPr/>
          <p:nvPr/>
        </p:nvGrpSpPr>
        <p:grpSpPr>
          <a:xfrm>
            <a:off x="325536" y="4418760"/>
            <a:ext cx="5281210" cy="1016786"/>
            <a:chOff x="325536" y="4418760"/>
            <a:chExt cx="5281210" cy="10167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3231CA4-7C55-6A45-AAD2-E22385C79811}"/>
                </a:ext>
              </a:extLst>
            </p:cNvPr>
            <p:cNvGrpSpPr/>
            <p:nvPr/>
          </p:nvGrpSpPr>
          <p:grpSpPr>
            <a:xfrm>
              <a:off x="325536" y="4418760"/>
              <a:ext cx="5144154" cy="1012625"/>
              <a:chOff x="2890594" y="2237265"/>
              <a:chExt cx="7572844" cy="149071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3F794A-C117-FD47-A36F-F92138FEB50C}"/>
                  </a:ext>
                </a:extLst>
              </p:cNvPr>
              <p:cNvSpPr txBox="1"/>
              <p:nvPr/>
            </p:nvSpPr>
            <p:spPr>
              <a:xfrm>
                <a:off x="10123150" y="2783372"/>
                <a:ext cx="340288" cy="54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9E70FE3-73B3-CE45-8E4D-10D437BBDC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4650" y="3067672"/>
                <a:ext cx="694188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017D72-950A-2C44-8CC1-2FE078A82A4D}"/>
                  </a:ext>
                </a:extLst>
              </p:cNvPr>
              <p:cNvSpPr txBox="1"/>
              <p:nvPr/>
            </p:nvSpPr>
            <p:spPr>
              <a:xfrm>
                <a:off x="2890594" y="3196521"/>
                <a:ext cx="783731" cy="5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AD72B3A-6372-9E43-AD8F-04FD60B00D37}"/>
                  </a:ext>
                </a:extLst>
              </p:cNvPr>
              <p:cNvGrpSpPr/>
              <p:nvPr/>
            </p:nvGrpSpPr>
            <p:grpSpPr>
              <a:xfrm>
                <a:off x="3117745" y="2237265"/>
                <a:ext cx="7159603" cy="667478"/>
                <a:chOff x="3117745" y="2237265"/>
                <a:chExt cx="7159603" cy="667478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7F4ABC0C-869F-494F-A420-6B6232732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7745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A29B0AC-322D-B345-8149-A85D0EDD9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2604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FF6AE5C2-B267-C04A-A422-481582E9B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7463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180C6B78-C2BB-A349-8F31-38ABEF06D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7165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EA79618A-8E24-CA4C-BAB2-BA349FC0F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2016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rson sitting at a table using a computer&#13;&#10;&#13;&#10;Description automatically generated">
                  <a:extLst>
                    <a:ext uri="{FF2B5EF4-FFF2-40B4-BE49-F238E27FC236}">
                      <a16:creationId xmlns:a16="http://schemas.microsoft.com/office/drawing/2014/main" id="{2B10FEC2-D646-4648-8142-E2604EEC5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2306" y="2237265"/>
                  <a:ext cx="1184000" cy="66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29CC7DA-A819-C344-9CC1-BAC0379CECFE}"/>
                </a:ext>
              </a:extLst>
            </p:cNvPr>
            <p:cNvSpPr/>
            <p:nvPr/>
          </p:nvSpPr>
          <p:spPr>
            <a:xfrm>
              <a:off x="379426" y="4789726"/>
              <a:ext cx="23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19B0DA3-6000-9142-AB80-B31E86D6EF3E}"/>
                </a:ext>
              </a:extLst>
            </p:cNvPr>
            <p:cNvSpPr/>
            <p:nvPr/>
          </p:nvSpPr>
          <p:spPr>
            <a:xfrm>
              <a:off x="5101479" y="5066214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59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E4D2AE2-C8F8-AB45-BB69-49F59E8982E8}"/>
              </a:ext>
            </a:extLst>
          </p:cNvPr>
          <p:cNvSpPr/>
          <p:nvPr/>
        </p:nvSpPr>
        <p:spPr>
          <a:xfrm>
            <a:off x="5745957" y="1333339"/>
            <a:ext cx="3758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18F7EF6-81BB-FC44-BA52-38F05EB56C14}"/>
              </a:ext>
            </a:extLst>
          </p:cNvPr>
          <p:cNvGrpSpPr/>
          <p:nvPr/>
        </p:nvGrpSpPr>
        <p:grpSpPr>
          <a:xfrm>
            <a:off x="5976635" y="2020099"/>
            <a:ext cx="5639234" cy="2074899"/>
            <a:chOff x="1934064" y="4315094"/>
            <a:chExt cx="5639234" cy="207489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B5AD9D-7A9A-654C-8B41-547FD7E9E01E}"/>
                </a:ext>
              </a:extLst>
            </p:cNvPr>
            <p:cNvSpPr/>
            <p:nvPr/>
          </p:nvSpPr>
          <p:spPr>
            <a:xfrm>
              <a:off x="1934064" y="4735777"/>
              <a:ext cx="515557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[What/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Why/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...]</a:t>
              </a:r>
              <a:r>
                <a:rPr lang="zh-CN" alt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  <a:r>
                <a:rPr lang="en-US" sz="2200" dirty="0">
                  <a:solidFill>
                    <a:srgbClr val="4B9BE4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[when/before/after]</a:t>
              </a:r>
              <a:r>
                <a:rPr lang="zh-CN" altLang="en-US" sz="2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___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97CA795D-2814-4747-A920-EE706749265B}"/>
                </a:ext>
              </a:extLst>
            </p:cNvPr>
            <p:cNvSpPr/>
            <p:nvPr/>
          </p:nvSpPr>
          <p:spPr>
            <a:xfrm>
              <a:off x="3061960" y="4315094"/>
              <a:ext cx="217026" cy="2074899"/>
            </a:xfrm>
            <a:prstGeom prst="leftBrace">
              <a:avLst/>
            </a:prstGeom>
            <a:ln w="15875">
              <a:solidFill>
                <a:srgbClr val="4B9BE4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B9BE4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90A0CA-D7E6-704A-9DA8-E4C16898B1A7}"/>
                </a:ext>
              </a:extLst>
            </p:cNvPr>
            <p:cNvSpPr txBox="1"/>
            <p:nvPr/>
          </p:nvSpPr>
          <p:spPr>
            <a:xfrm>
              <a:off x="2569186" y="5372970"/>
              <a:ext cx="12025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4B9BE4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Question</a:t>
              </a:r>
              <a:endParaRPr lang="en-US" sz="2200" dirty="0">
                <a:solidFill>
                  <a:srgbClr val="4B9BE4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88E75B-3A06-0E4F-B129-59A4ABB52F06}"/>
                </a:ext>
              </a:extLst>
            </p:cNvPr>
            <p:cNvSpPr txBox="1"/>
            <p:nvPr/>
          </p:nvSpPr>
          <p:spPr>
            <a:xfrm>
              <a:off x="5977989" y="5372969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Localization</a:t>
              </a:r>
              <a:endParaRPr lang="en-US" sz="2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AB89BA14-EC2E-1945-9587-35EB7E6B55FA}"/>
                </a:ext>
              </a:extLst>
            </p:cNvPr>
            <p:cNvSpPr/>
            <p:nvPr/>
          </p:nvSpPr>
          <p:spPr>
            <a:xfrm>
              <a:off x="6690978" y="5100868"/>
              <a:ext cx="169332" cy="432000"/>
            </a:xfrm>
            <a:prstGeom prst="leftBrace">
              <a:avLst/>
            </a:prstGeom>
            <a:ln w="15875">
              <a:solidFill>
                <a:srgbClr val="FF000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29D8EB-592A-1949-B203-5752170A41C0}"/>
                </a:ext>
              </a:extLst>
            </p:cNvPr>
            <p:cNvSpPr txBox="1"/>
            <p:nvPr/>
          </p:nvSpPr>
          <p:spPr>
            <a:xfrm>
              <a:off x="4881445" y="5372969"/>
              <a:ext cx="343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latin typeface="Times New Roman" charset="0"/>
                  <a:ea typeface="Times New Roman" charset="0"/>
                  <a:cs typeface="Times New Roman" charset="0"/>
                </a:rPr>
                <a:t>+</a:t>
              </a:r>
              <a:endParaRPr lang="en-US" sz="22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05C8F74-2A32-CB45-BC51-DE012C11C147}"/>
              </a:ext>
            </a:extLst>
          </p:cNvPr>
          <p:cNvSpPr/>
          <p:nvPr/>
        </p:nvSpPr>
        <p:spPr>
          <a:xfrm>
            <a:off x="6095999" y="4063331"/>
            <a:ext cx="5855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“What is Sheldon holding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sword?”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914A98-1B5C-1B4D-AF8A-EFED0BF1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4" y="1399375"/>
            <a:ext cx="4848487" cy="272512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24BAD25-2076-A641-BFD6-9BBDCBB5BB5E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43FDE97-856D-8D4F-98E0-C886B7B152A9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4C724B-1EF4-694D-A5EB-CA071494793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861985-62FF-BD4F-A180-7465764C1C2F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D52CA7-F966-2346-9D02-6CF0D0103B6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D8CE59-868C-BD44-914A-E59FF00F23A3}"/>
              </a:ext>
            </a:extLst>
          </p:cNvPr>
          <p:cNvGrpSpPr/>
          <p:nvPr/>
        </p:nvGrpSpPr>
        <p:grpSpPr>
          <a:xfrm>
            <a:off x="325536" y="4418760"/>
            <a:ext cx="5281210" cy="1016786"/>
            <a:chOff x="325536" y="4418760"/>
            <a:chExt cx="5281210" cy="10167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8981A93-725D-A048-990D-C2892CAE9C90}"/>
                </a:ext>
              </a:extLst>
            </p:cNvPr>
            <p:cNvGrpSpPr/>
            <p:nvPr/>
          </p:nvGrpSpPr>
          <p:grpSpPr>
            <a:xfrm>
              <a:off x="325536" y="4418760"/>
              <a:ext cx="5144154" cy="1012625"/>
              <a:chOff x="2890594" y="2237265"/>
              <a:chExt cx="7572844" cy="149071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D99DA7-AE96-2B41-922D-4205B2D31584}"/>
                  </a:ext>
                </a:extLst>
              </p:cNvPr>
              <p:cNvSpPr txBox="1"/>
              <p:nvPr/>
            </p:nvSpPr>
            <p:spPr>
              <a:xfrm>
                <a:off x="10123150" y="2783372"/>
                <a:ext cx="340288" cy="54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0B855613-519E-354B-95F1-99D823189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4650" y="3067672"/>
                <a:ext cx="694188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B0EC8D-4386-5A4E-AB6C-1D3E7304ED8C}"/>
                  </a:ext>
                </a:extLst>
              </p:cNvPr>
              <p:cNvSpPr txBox="1"/>
              <p:nvPr/>
            </p:nvSpPr>
            <p:spPr>
              <a:xfrm>
                <a:off x="2890594" y="3196521"/>
                <a:ext cx="783731" cy="5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062A169-E3DA-FD4A-9C3D-A8492BB4B0A4}"/>
                  </a:ext>
                </a:extLst>
              </p:cNvPr>
              <p:cNvGrpSpPr/>
              <p:nvPr/>
            </p:nvGrpSpPr>
            <p:grpSpPr>
              <a:xfrm>
                <a:off x="3117745" y="2237265"/>
                <a:ext cx="7159603" cy="667478"/>
                <a:chOff x="3117745" y="2237265"/>
                <a:chExt cx="7159603" cy="667478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33CBE870-F755-074D-AC89-EB29B4A79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7745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926A8FC6-3729-8042-8AE9-7F648D6DE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2604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60011571-FB92-F841-A052-BD0B781C6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7463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4C571F0-6D20-7E46-9CEF-78F3CC66BA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7165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FDD20DB6-237D-0C4F-BBF4-B09D46717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2016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erson sitting at a table using a computer&#13;&#10;&#13;&#10;Description automatically generated">
                  <a:extLst>
                    <a:ext uri="{FF2B5EF4-FFF2-40B4-BE49-F238E27FC236}">
                      <a16:creationId xmlns:a16="http://schemas.microsoft.com/office/drawing/2014/main" id="{C897EF1F-07AC-BE49-B914-8A309F368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2306" y="2237265"/>
                  <a:ext cx="1184000" cy="66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91AD8C8-872D-E745-AF20-E64C9ACADE68}"/>
                </a:ext>
              </a:extLst>
            </p:cNvPr>
            <p:cNvSpPr/>
            <p:nvPr/>
          </p:nvSpPr>
          <p:spPr>
            <a:xfrm>
              <a:off x="379426" y="4789726"/>
              <a:ext cx="23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B4369BA-0607-F046-8024-57DA23B05F72}"/>
                </a:ext>
              </a:extLst>
            </p:cNvPr>
            <p:cNvSpPr/>
            <p:nvPr/>
          </p:nvSpPr>
          <p:spPr>
            <a:xfrm>
              <a:off x="5101479" y="5066214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880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D0103E-B379-684F-A9F4-69C6715ACDE7}"/>
              </a:ext>
            </a:extLst>
          </p:cNvPr>
          <p:cNvGrpSpPr/>
          <p:nvPr/>
        </p:nvGrpSpPr>
        <p:grpSpPr>
          <a:xfrm>
            <a:off x="4286530" y="-1926"/>
            <a:ext cx="7905470" cy="376870"/>
            <a:chOff x="4286530" y="-2359"/>
            <a:chExt cx="7905470" cy="461666"/>
          </a:xfrm>
        </p:grpSpPr>
        <p:sp>
          <p:nvSpPr>
            <p:cNvPr id="16" name="TextBox 15"/>
            <p:cNvSpPr txBox="1"/>
            <p:nvPr/>
          </p:nvSpPr>
          <p:spPr>
            <a:xfrm>
              <a:off x="4286530" y="-2358"/>
              <a:ext cx="3618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Dataset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Introduction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E4D2AE2-C8F8-AB45-BB69-49F59E8982E8}"/>
              </a:ext>
            </a:extLst>
          </p:cNvPr>
          <p:cNvSpPr/>
          <p:nvPr/>
        </p:nvSpPr>
        <p:spPr>
          <a:xfrm>
            <a:off x="5786240" y="2308674"/>
            <a:ext cx="3758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B59EDA-EC2F-E940-97DF-640B2E962110}"/>
              </a:ext>
            </a:extLst>
          </p:cNvPr>
          <p:cNvSpPr/>
          <p:nvPr/>
        </p:nvSpPr>
        <p:spPr>
          <a:xfrm>
            <a:off x="6424767" y="2913192"/>
            <a:ext cx="1628010" cy="461665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8653B5-CBAC-6A45-974A-EE4F62DCBABE}"/>
              </a:ext>
            </a:extLst>
          </p:cNvPr>
          <p:cNvSpPr/>
          <p:nvPr/>
        </p:nvSpPr>
        <p:spPr>
          <a:xfrm>
            <a:off x="5642353" y="1396380"/>
            <a:ext cx="63989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when he is talking to Howard about the sword?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1D77999-AC45-154A-84FB-3B9DE31B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4" y="1399375"/>
            <a:ext cx="4848487" cy="272512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47A4AA2-1BB3-C44E-9A8B-8DD1F10D5CB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F6933E8-2A76-FD40-8EC4-8BB787F87785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44DEB38-61FA-FE4A-8B79-1E9E336F1C4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B4BE4B-2F33-A04F-AE60-297501E995C4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C7BA78-903A-5C44-81B0-91DB188D66A2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A82EB7-B9BE-8244-9AB9-293E648FA982}"/>
              </a:ext>
            </a:extLst>
          </p:cNvPr>
          <p:cNvGrpSpPr/>
          <p:nvPr/>
        </p:nvGrpSpPr>
        <p:grpSpPr>
          <a:xfrm>
            <a:off x="325536" y="4418760"/>
            <a:ext cx="5281210" cy="1016786"/>
            <a:chOff x="325536" y="4418760"/>
            <a:chExt cx="5281210" cy="101678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E663EC0-9B8E-1244-90D2-97045ECD195A}"/>
                </a:ext>
              </a:extLst>
            </p:cNvPr>
            <p:cNvGrpSpPr/>
            <p:nvPr/>
          </p:nvGrpSpPr>
          <p:grpSpPr>
            <a:xfrm>
              <a:off x="325536" y="4418760"/>
              <a:ext cx="5144154" cy="1012625"/>
              <a:chOff x="2890594" y="2237265"/>
              <a:chExt cx="7572844" cy="149071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C79F25-C488-AB42-B232-A21CA16AF22E}"/>
                  </a:ext>
                </a:extLst>
              </p:cNvPr>
              <p:cNvSpPr txBox="1"/>
              <p:nvPr/>
            </p:nvSpPr>
            <p:spPr>
              <a:xfrm>
                <a:off x="10123150" y="2783372"/>
                <a:ext cx="340288" cy="54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F51538FD-D539-C54E-A6E4-B76F0B4F2D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4650" y="3067672"/>
                <a:ext cx="694188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4974CB-59DE-8744-9BF1-75C938BBF60C}"/>
                  </a:ext>
                </a:extLst>
              </p:cNvPr>
              <p:cNvSpPr txBox="1"/>
              <p:nvPr/>
            </p:nvSpPr>
            <p:spPr>
              <a:xfrm>
                <a:off x="2890594" y="3196521"/>
                <a:ext cx="783731" cy="5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04F110E-9E2C-064A-88D5-77912E7E5F86}"/>
                  </a:ext>
                </a:extLst>
              </p:cNvPr>
              <p:cNvGrpSpPr/>
              <p:nvPr/>
            </p:nvGrpSpPr>
            <p:grpSpPr>
              <a:xfrm>
                <a:off x="3117745" y="2237265"/>
                <a:ext cx="7159603" cy="667478"/>
                <a:chOff x="3117745" y="2237265"/>
                <a:chExt cx="7159603" cy="667478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CA65F1F5-437E-3049-8CA6-586A75041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7745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3AFEDD24-EA98-1948-9FD8-25460E308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2604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0EFEB1A9-B49C-5541-A060-C66C368FB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7463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C73CF7A-7F66-6F49-B71B-1B598F106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7165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2CAE40FF-E7FC-7741-9454-B476CF198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2016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8" name="Picture 57" descr="A person sitting at a table using a computer&#13;&#10;&#13;&#10;Description automatically generated">
                  <a:extLst>
                    <a:ext uri="{FF2B5EF4-FFF2-40B4-BE49-F238E27FC236}">
                      <a16:creationId xmlns:a16="http://schemas.microsoft.com/office/drawing/2014/main" id="{5D23946F-28D6-1443-8A3A-B2368A7844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2306" y="2237265"/>
                  <a:ext cx="1184000" cy="66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3E0D0B-97C9-2C4C-BE62-E6587FB66D54}"/>
                </a:ext>
              </a:extLst>
            </p:cNvPr>
            <p:cNvSpPr/>
            <p:nvPr/>
          </p:nvSpPr>
          <p:spPr>
            <a:xfrm>
              <a:off x="379426" y="4789726"/>
              <a:ext cx="23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F714A59-37E9-AA41-A447-04093236ABCA}"/>
                </a:ext>
              </a:extLst>
            </p:cNvPr>
            <p:cNvSpPr/>
            <p:nvPr/>
          </p:nvSpPr>
          <p:spPr>
            <a:xfrm>
              <a:off x="5101479" y="5066214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86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D0103E-B379-684F-A9F4-69C6715ACDE7}"/>
              </a:ext>
            </a:extLst>
          </p:cNvPr>
          <p:cNvGrpSpPr/>
          <p:nvPr/>
        </p:nvGrpSpPr>
        <p:grpSpPr>
          <a:xfrm>
            <a:off x="4286530" y="-1926"/>
            <a:ext cx="7905470" cy="376870"/>
            <a:chOff x="4286530" y="-2359"/>
            <a:chExt cx="7905470" cy="461666"/>
          </a:xfrm>
        </p:grpSpPr>
        <p:sp>
          <p:nvSpPr>
            <p:cNvPr id="16" name="TextBox 15"/>
            <p:cNvSpPr txBox="1"/>
            <p:nvPr/>
          </p:nvSpPr>
          <p:spPr>
            <a:xfrm>
              <a:off x="4286530" y="-2358"/>
              <a:ext cx="3618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Dataset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Introduction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E4D2AE2-C8F8-AB45-BB69-49F59E8982E8}"/>
              </a:ext>
            </a:extLst>
          </p:cNvPr>
          <p:cNvSpPr/>
          <p:nvPr/>
        </p:nvSpPr>
        <p:spPr>
          <a:xfrm>
            <a:off x="5786240" y="2308674"/>
            <a:ext cx="3758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B59EDA-EC2F-E940-97DF-640B2E962110}"/>
              </a:ext>
            </a:extLst>
          </p:cNvPr>
          <p:cNvSpPr/>
          <p:nvPr/>
        </p:nvSpPr>
        <p:spPr>
          <a:xfrm>
            <a:off x="6424767" y="2913192"/>
            <a:ext cx="1628010" cy="461665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574807-A83D-544C-951F-ABF4D8AD9D98}"/>
              </a:ext>
            </a:extLst>
          </p:cNvPr>
          <p:cNvSpPr/>
          <p:nvPr/>
        </p:nvSpPr>
        <p:spPr>
          <a:xfrm>
            <a:off x="5873620" y="3584373"/>
            <a:ext cx="5206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wrong (but relevant)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answers: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455426-5D98-6A41-A97E-5E7DC82A5D7E}"/>
              </a:ext>
            </a:extLst>
          </p:cNvPr>
          <p:cNvSpPr/>
          <p:nvPr/>
        </p:nvSpPr>
        <p:spPr>
          <a:xfrm>
            <a:off x="6424767" y="4188891"/>
            <a:ext cx="2278370" cy="156966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8653B5-CBAC-6A45-974A-EE4F62DCBABE}"/>
              </a:ext>
            </a:extLst>
          </p:cNvPr>
          <p:cNvSpPr/>
          <p:nvPr/>
        </p:nvSpPr>
        <p:spPr>
          <a:xfrm>
            <a:off x="5642353" y="1396380"/>
            <a:ext cx="63989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when he is talking to Howard about the sword?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1D77999-AC45-154A-84FB-3B9DE31B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4" y="1399375"/>
            <a:ext cx="4848487" cy="272512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47A4AA2-1BB3-C44E-9A8B-8DD1F10D5CB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F6933E8-2A76-FD40-8EC4-8BB787F87785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44DEB38-61FA-FE4A-8B79-1E9E336F1C4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B4BE4B-2F33-A04F-AE60-297501E995C4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C7BA78-903A-5C44-81B0-91DB188D66A2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A2B512-A0C7-9D4B-BCC8-BB1DC17F032F}"/>
              </a:ext>
            </a:extLst>
          </p:cNvPr>
          <p:cNvGrpSpPr/>
          <p:nvPr/>
        </p:nvGrpSpPr>
        <p:grpSpPr>
          <a:xfrm>
            <a:off x="325536" y="4418760"/>
            <a:ext cx="5281210" cy="1016786"/>
            <a:chOff x="325536" y="4418760"/>
            <a:chExt cx="5281210" cy="101678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DCC353B-79F6-954D-A906-0911D521EE1A}"/>
                </a:ext>
              </a:extLst>
            </p:cNvPr>
            <p:cNvGrpSpPr/>
            <p:nvPr/>
          </p:nvGrpSpPr>
          <p:grpSpPr>
            <a:xfrm>
              <a:off x="325536" y="4418760"/>
              <a:ext cx="5144154" cy="1012625"/>
              <a:chOff x="2890594" y="2237265"/>
              <a:chExt cx="7572844" cy="149071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0935E57-DEA9-6248-9656-61B6C8F078A3}"/>
                  </a:ext>
                </a:extLst>
              </p:cNvPr>
              <p:cNvSpPr txBox="1"/>
              <p:nvPr/>
            </p:nvSpPr>
            <p:spPr>
              <a:xfrm>
                <a:off x="10123150" y="2783372"/>
                <a:ext cx="340288" cy="54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DD570F7-3CCC-F844-BA38-215E192222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4650" y="3067672"/>
                <a:ext cx="694188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F2D151-3B57-7B46-8608-F26213D19C23}"/>
                  </a:ext>
                </a:extLst>
              </p:cNvPr>
              <p:cNvSpPr txBox="1"/>
              <p:nvPr/>
            </p:nvSpPr>
            <p:spPr>
              <a:xfrm>
                <a:off x="2890594" y="3196521"/>
                <a:ext cx="783731" cy="5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B706734-4C79-D24C-837A-1B88C28CBD6D}"/>
                  </a:ext>
                </a:extLst>
              </p:cNvPr>
              <p:cNvGrpSpPr/>
              <p:nvPr/>
            </p:nvGrpSpPr>
            <p:grpSpPr>
              <a:xfrm>
                <a:off x="3117745" y="2237265"/>
                <a:ext cx="7159603" cy="667478"/>
                <a:chOff x="3117745" y="2237265"/>
                <a:chExt cx="7159603" cy="667478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25640372-2D36-6C41-A429-6240CBA3E6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7745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9CDC9A38-EB72-654D-AED0-9BFBA8EAF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2604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CC3E432C-DCCD-B842-B7D1-DB11F6F124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7463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9B18C9DB-E9E0-3C49-A564-40924FAD1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7165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615AD019-B002-5344-AF06-07982EB8C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2016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58" name="Picture 57" descr="A person sitting at a table using a computer&#13;&#10;&#13;&#10;Description automatically generated">
                  <a:extLst>
                    <a:ext uri="{FF2B5EF4-FFF2-40B4-BE49-F238E27FC236}">
                      <a16:creationId xmlns:a16="http://schemas.microsoft.com/office/drawing/2014/main" id="{4B5EBD2C-A7ED-1C40-8FAF-6FDBD4BC7C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2306" y="2237265"/>
                  <a:ext cx="1184000" cy="66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5E83FF-52F9-4848-A8C7-2FCAFCC4FBA0}"/>
                </a:ext>
              </a:extLst>
            </p:cNvPr>
            <p:cNvSpPr/>
            <p:nvPr/>
          </p:nvSpPr>
          <p:spPr>
            <a:xfrm>
              <a:off x="379426" y="4789726"/>
              <a:ext cx="23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CA78C4-E77F-AA49-99FD-C4CB8E2FF9EB}"/>
                </a:ext>
              </a:extLst>
            </p:cNvPr>
            <p:cNvSpPr/>
            <p:nvPr/>
          </p:nvSpPr>
          <p:spPr>
            <a:xfrm>
              <a:off x="5101479" y="5066214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87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B59EDA-EC2F-E940-97DF-640B2E962110}"/>
              </a:ext>
            </a:extLst>
          </p:cNvPr>
          <p:cNvSpPr/>
          <p:nvPr/>
        </p:nvSpPr>
        <p:spPr>
          <a:xfrm>
            <a:off x="5918420" y="1610767"/>
            <a:ext cx="1509196" cy="43088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455426-5D98-6A41-A97E-5E7DC82A5D7E}"/>
              </a:ext>
            </a:extLst>
          </p:cNvPr>
          <p:cNvSpPr/>
          <p:nvPr/>
        </p:nvSpPr>
        <p:spPr>
          <a:xfrm>
            <a:off x="8543725" y="1102935"/>
            <a:ext cx="2278370" cy="144655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8653B5-CBAC-6A45-974A-EE4F62DCBABE}"/>
              </a:ext>
            </a:extLst>
          </p:cNvPr>
          <p:cNvSpPr/>
          <p:nvPr/>
        </p:nvSpPr>
        <p:spPr>
          <a:xfrm>
            <a:off x="645550" y="1395872"/>
            <a:ext cx="4925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when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6621B1-41C5-104C-9392-B4F34AC82E96}"/>
              </a:ext>
            </a:extLst>
          </p:cNvPr>
          <p:cNvSpPr/>
          <p:nvPr/>
        </p:nvSpPr>
        <p:spPr>
          <a:xfrm>
            <a:off x="645550" y="31107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57085C-5ACC-794F-B9E3-79B429DD7FBE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B339A1-BB64-A84D-B749-7B464B7C5F29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34C7D7-34A4-2A43-838F-A57419F37CE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F0FFE0-C449-FE4E-A3F7-8414B57FD810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BECFE1-C149-7948-89E6-A1261A16FAA2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1B0BF4-AF75-7542-B9FD-9589118E3C71}"/>
              </a:ext>
            </a:extLst>
          </p:cNvPr>
          <p:cNvGrpSpPr/>
          <p:nvPr/>
        </p:nvGrpSpPr>
        <p:grpSpPr>
          <a:xfrm>
            <a:off x="497987" y="3938285"/>
            <a:ext cx="11447649" cy="1523843"/>
            <a:chOff x="2851620" y="2237265"/>
            <a:chExt cx="7957665" cy="10592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A4961B-00C3-4449-8B1B-7B10322DA621}"/>
                </a:ext>
              </a:extLst>
            </p:cNvPr>
            <p:cNvSpPr txBox="1"/>
            <p:nvPr/>
          </p:nvSpPr>
          <p:spPr>
            <a:xfrm>
              <a:off x="10199823" y="2927210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17CF0F-6682-D448-9C39-18AFB0E06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1851" y="3069884"/>
              <a:ext cx="69418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3912D7-09F1-F54C-B12F-D9F255CFFF5C}"/>
                </a:ext>
              </a:extLst>
            </p:cNvPr>
            <p:cNvSpPr txBox="1"/>
            <p:nvPr/>
          </p:nvSpPr>
          <p:spPr>
            <a:xfrm>
              <a:off x="2851620" y="2927210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C18994-A7B4-334C-A749-847FDF730373}"/>
                </a:ext>
              </a:extLst>
            </p:cNvPr>
            <p:cNvGrpSpPr/>
            <p:nvPr/>
          </p:nvGrpSpPr>
          <p:grpSpPr>
            <a:xfrm>
              <a:off x="3124298" y="2237265"/>
              <a:ext cx="7146497" cy="667478"/>
              <a:chOff x="3124298" y="2237265"/>
              <a:chExt cx="7146497" cy="66747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A8E9968-4852-714D-B111-0CBA6B5BC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4298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843165B-FBDC-E143-8D15-B3653BC4F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604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BDEA3CD-8CDB-2B42-BCA8-04B7B4B92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7463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D6FE70C-E715-5142-ADFE-15337A4B1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0612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8F4C808-FBDA-C849-8F79-B781E11BF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85463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7" name="Picture 36" descr="A person sitting at a table using a computer&#13;&#10;&#13;&#10;Description automatically generated">
                <a:extLst>
                  <a:ext uri="{FF2B5EF4-FFF2-40B4-BE49-F238E27FC236}">
                    <a16:creationId xmlns:a16="http://schemas.microsoft.com/office/drawing/2014/main" id="{F5F24CC1-C3C4-7B49-AD7E-AACA917C6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306" y="2237265"/>
                <a:ext cx="1184000" cy="66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0517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CF6CE36-512B-484E-994E-E2E985B9FE1F}"/>
              </a:ext>
            </a:extLst>
          </p:cNvPr>
          <p:cNvSpPr/>
          <p:nvPr/>
        </p:nvSpPr>
        <p:spPr>
          <a:xfrm>
            <a:off x="833202" y="3938285"/>
            <a:ext cx="1753987" cy="101505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B59EDA-EC2F-E940-97DF-640B2E962110}"/>
              </a:ext>
            </a:extLst>
          </p:cNvPr>
          <p:cNvSpPr/>
          <p:nvPr/>
        </p:nvSpPr>
        <p:spPr>
          <a:xfrm>
            <a:off x="5918420" y="1610767"/>
            <a:ext cx="1509196" cy="43088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455426-5D98-6A41-A97E-5E7DC82A5D7E}"/>
              </a:ext>
            </a:extLst>
          </p:cNvPr>
          <p:cNvSpPr/>
          <p:nvPr/>
        </p:nvSpPr>
        <p:spPr>
          <a:xfrm>
            <a:off x="8543725" y="1102935"/>
            <a:ext cx="2278370" cy="144655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6621B1-41C5-104C-9392-B4F34AC82E96}"/>
              </a:ext>
            </a:extLst>
          </p:cNvPr>
          <p:cNvSpPr/>
          <p:nvPr/>
        </p:nvSpPr>
        <p:spPr>
          <a:xfrm>
            <a:off x="645550" y="31107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57085C-5ACC-794F-B9E3-79B429DD7FBE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B339A1-BB64-A84D-B749-7B464B7C5F29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34C7D7-34A4-2A43-838F-A57419F37CE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F0FFE0-C449-FE4E-A3F7-8414B57FD810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BECFE1-C149-7948-89E6-A1261A16FAA2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C18994-A7B4-334C-A749-847FDF730373}"/>
              </a:ext>
            </a:extLst>
          </p:cNvPr>
          <p:cNvGrpSpPr/>
          <p:nvPr/>
        </p:nvGrpSpPr>
        <p:grpSpPr>
          <a:xfrm>
            <a:off x="871399" y="3938285"/>
            <a:ext cx="10290155" cy="960213"/>
            <a:chOff x="3117745" y="2237265"/>
            <a:chExt cx="7153050" cy="66747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A8E9968-4852-714D-B111-0CBA6B5B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745" y="2237994"/>
              <a:ext cx="1185332" cy="6667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65B-FBDC-E143-8D15-B3653BC4F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2604" y="2237994"/>
              <a:ext cx="1185332" cy="66674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DEA3CD-8CDB-2B42-BCA8-04B7B4B92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7463" y="2237993"/>
              <a:ext cx="1185332" cy="66674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D6FE70C-E715-5142-ADFE-15337A4B1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0612" y="2237993"/>
              <a:ext cx="1185332" cy="66674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8F4C808-FBDA-C849-8F79-B781E11BF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85463" y="2237993"/>
              <a:ext cx="1185332" cy="666749"/>
            </a:xfrm>
            <a:prstGeom prst="rect">
              <a:avLst/>
            </a:prstGeom>
          </p:spPr>
        </p:pic>
        <p:pic>
          <p:nvPicPr>
            <p:cNvPr id="37" name="Picture 36" descr="A person sitting at a table using a computer&#13;&#10;&#13;&#10;Description automatically generated">
              <a:extLst>
                <a:ext uri="{FF2B5EF4-FFF2-40B4-BE49-F238E27FC236}">
                  <a16:creationId xmlns:a16="http://schemas.microsoft.com/office/drawing/2014/main" id="{F5F24CC1-C3C4-7B49-AD7E-AACA917C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2306" y="2237265"/>
              <a:ext cx="1184000" cy="6660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C3793-D7BA-AE46-9AA9-B74FDD957329}"/>
              </a:ext>
            </a:extLst>
          </p:cNvPr>
          <p:cNvSpPr txBox="1"/>
          <p:nvPr/>
        </p:nvSpPr>
        <p:spPr>
          <a:xfrm>
            <a:off x="5918420" y="489444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BF91C4-3056-3C42-90F2-1C3BE3C72305}"/>
              </a:ext>
            </a:extLst>
          </p:cNvPr>
          <p:cNvCxnSpPr>
            <a:cxnSpLocks/>
          </p:cNvCxnSpPr>
          <p:nvPr/>
        </p:nvCxnSpPr>
        <p:spPr>
          <a:xfrm>
            <a:off x="2691057" y="5168783"/>
            <a:ext cx="325185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2A5A221-6E9C-554D-831A-5E0792B723D0}"/>
              </a:ext>
            </a:extLst>
          </p:cNvPr>
          <p:cNvSpPr txBox="1"/>
          <p:nvPr/>
        </p:nvSpPr>
        <p:spPr>
          <a:xfrm>
            <a:off x="2131217" y="4898480"/>
            <a:ext cx="596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68CBF9-23B8-A246-B3D9-C8DF0C38802E}"/>
              </a:ext>
            </a:extLst>
          </p:cNvPr>
          <p:cNvSpPr txBox="1"/>
          <p:nvPr/>
        </p:nvSpPr>
        <p:spPr>
          <a:xfrm>
            <a:off x="2066579" y="5356105"/>
            <a:ext cx="1039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29322D-D34C-2F40-A18B-90BBFA5BF617}"/>
              </a:ext>
            </a:extLst>
          </p:cNvPr>
          <p:cNvSpPr txBox="1"/>
          <p:nvPr/>
        </p:nvSpPr>
        <p:spPr>
          <a:xfrm>
            <a:off x="5654987" y="5353540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1434A3-6272-F24E-AF01-C706D482BB10}"/>
              </a:ext>
            </a:extLst>
          </p:cNvPr>
          <p:cNvSpPr/>
          <p:nvPr/>
        </p:nvSpPr>
        <p:spPr>
          <a:xfrm>
            <a:off x="6031952" y="3893991"/>
            <a:ext cx="5342782" cy="104583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A24603-9098-554B-A106-786BF9E7AAC0}"/>
              </a:ext>
            </a:extLst>
          </p:cNvPr>
          <p:cNvSpPr/>
          <p:nvPr/>
        </p:nvSpPr>
        <p:spPr>
          <a:xfrm>
            <a:off x="827008" y="3924768"/>
            <a:ext cx="1753987" cy="101505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CB520-6B35-8747-B41A-8C17D46F7682}"/>
              </a:ext>
            </a:extLst>
          </p:cNvPr>
          <p:cNvSpPr/>
          <p:nvPr/>
        </p:nvSpPr>
        <p:spPr>
          <a:xfrm>
            <a:off x="2586008" y="3924768"/>
            <a:ext cx="3451456" cy="990747"/>
          </a:xfrm>
          <a:prstGeom prst="rect">
            <a:avLst/>
          </a:prstGeom>
          <a:noFill/>
          <a:ln w="50800">
            <a:solidFill>
              <a:srgbClr val="4B9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79AB0-03BD-0A46-8DB1-3FD96AEE023F}"/>
              </a:ext>
            </a:extLst>
          </p:cNvPr>
          <p:cNvSpPr/>
          <p:nvPr/>
        </p:nvSpPr>
        <p:spPr>
          <a:xfrm>
            <a:off x="645550" y="1395872"/>
            <a:ext cx="4925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when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sword?</a:t>
            </a:r>
          </a:p>
        </p:txBody>
      </p:sp>
    </p:spTree>
    <p:extLst>
      <p:ext uri="{BB962C8B-B14F-4D97-AF65-F5344CB8AC3E}">
        <p14:creationId xmlns:p14="http://schemas.microsoft.com/office/powerpoint/2010/main" val="107835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when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 book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C37951-B112-A245-9296-6847015C2572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EB0D17-005B-5547-B695-A001DA66E520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0E5751-E7BB-C740-908E-44E9EC0421A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484D0A-75CC-0642-AB71-DCEF35E19925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4249BF-75C4-4642-8969-87ACFAC3B2A9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58D331-475B-A34E-A305-4D44414CE870}"/>
              </a:ext>
            </a:extLst>
          </p:cNvPr>
          <p:cNvGrpSpPr/>
          <p:nvPr/>
        </p:nvGrpSpPr>
        <p:grpSpPr>
          <a:xfrm>
            <a:off x="539853" y="5221068"/>
            <a:ext cx="7238321" cy="1078339"/>
            <a:chOff x="2986130" y="4438644"/>
            <a:chExt cx="7238321" cy="107833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32C4225-ABF3-6442-8B90-07303419D45C}"/>
                </a:ext>
              </a:extLst>
            </p:cNvPr>
            <p:cNvGrpSpPr/>
            <p:nvPr/>
          </p:nvGrpSpPr>
          <p:grpSpPr>
            <a:xfrm>
              <a:off x="3007265" y="4476468"/>
              <a:ext cx="7159603" cy="667478"/>
              <a:chOff x="3117745" y="2237265"/>
              <a:chExt cx="7159603" cy="66747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5289F63-8D0B-8543-BC6E-D78C5457E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7745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180FB11-33DC-E64D-85E9-78B705740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604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C608B55-34BB-3643-AF20-4E2A9BCF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7463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2481469-6E95-754A-A43E-4F3F6CAA3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7165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C790AAF-5199-9F44-B23D-304E5BD2D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2016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6" name="Picture 45" descr="A person sitting at a table using a computer&#13;&#10;&#13;&#10;Description automatically generated">
                <a:extLst>
                  <a:ext uri="{FF2B5EF4-FFF2-40B4-BE49-F238E27FC236}">
                    <a16:creationId xmlns:a16="http://schemas.microsoft.com/office/drawing/2014/main" id="{22BEEFC9-FAB1-464B-BC03-ACA9FE807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306" y="2237265"/>
                <a:ext cx="1184000" cy="666000"/>
              </a:xfrm>
              <a:prstGeom prst="rect">
                <a:avLst/>
              </a:prstGeom>
            </p:spPr>
          </p:pic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41E4E3A-3E69-A34C-A58C-B0E5BCEF2805}"/>
                </a:ext>
              </a:extLst>
            </p:cNvPr>
            <p:cNvSpPr/>
            <p:nvPr/>
          </p:nvSpPr>
          <p:spPr>
            <a:xfrm>
              <a:off x="6588025" y="4438644"/>
              <a:ext cx="3636426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826FEA-E248-4144-9771-FCF5120D283E}"/>
                </a:ext>
              </a:extLst>
            </p:cNvPr>
            <p:cNvSpPr/>
            <p:nvPr/>
          </p:nvSpPr>
          <p:spPr>
            <a:xfrm>
              <a:off x="2986130" y="4448172"/>
              <a:ext cx="1185332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5605BB-EC31-8D46-B68C-BE2D127D2BC9}"/>
                </a:ext>
              </a:extLst>
            </p:cNvPr>
            <p:cNvSpPr/>
            <p:nvPr/>
          </p:nvSpPr>
          <p:spPr>
            <a:xfrm>
              <a:off x="4188798" y="4476747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534127-A3F7-484B-9283-B77F310D03D5}"/>
                </a:ext>
              </a:extLst>
            </p:cNvPr>
            <p:cNvSpPr txBox="1"/>
            <p:nvPr/>
          </p:nvSpPr>
          <p:spPr>
            <a:xfrm>
              <a:off x="6443971" y="5122763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79F38A-E662-4B4D-9115-EA7BE9C0DA16}"/>
                </a:ext>
              </a:extLst>
            </p:cNvPr>
            <p:cNvSpPr/>
            <p:nvPr/>
          </p:nvSpPr>
          <p:spPr>
            <a:xfrm>
              <a:off x="6503469" y="514349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BEA2C6-3D9D-C741-BC4A-0E007ED25E7D}"/>
                </a:ext>
              </a:extLst>
            </p:cNvPr>
            <p:cNvSpPr/>
            <p:nvPr/>
          </p:nvSpPr>
          <p:spPr>
            <a:xfrm>
              <a:off x="3827091" y="5147651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5DF4BFE-4452-D747-B84F-7A236A683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4937" y="5336004"/>
              <a:ext cx="2149034" cy="5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C45BEA-B73D-9043-84ED-2B15E8A025E5}"/>
                </a:ext>
              </a:extLst>
            </p:cNvPr>
            <p:cNvSpPr txBox="1"/>
            <p:nvPr/>
          </p:nvSpPr>
          <p:spPr>
            <a:xfrm>
              <a:off x="4063783" y="5128606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EC3C18AF-817B-4F4E-B562-D7D03C9CFC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988" y="937044"/>
            <a:ext cx="7159603" cy="40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421EA0-3822-AE4E-A057-B8B5A30F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421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" y="1490881"/>
            <a:ext cx="11292840" cy="1636147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TVQA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DATASET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Localized, Compositional Video Question Answering 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AA2B07-4E2B-424A-8189-64613A59613F}"/>
              </a:ext>
            </a:extLst>
          </p:cNvPr>
          <p:cNvSpPr/>
          <p:nvPr/>
        </p:nvSpPr>
        <p:spPr>
          <a:xfrm>
            <a:off x="4445820" y="3035834"/>
            <a:ext cx="35189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tvqa.cs.unc.edu</a:t>
            </a:r>
            <a:endParaRPr lang="en-US" sz="4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31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when 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 book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C37951-B112-A245-9296-6847015C2572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EB0D17-005B-5547-B695-A001DA66E520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0E5751-E7BB-C740-908E-44E9EC0421A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484D0A-75CC-0642-AB71-DCEF35E19925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4249BF-75C4-4642-8969-87ACFAC3B2A9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58D331-475B-A34E-A305-4D44414CE870}"/>
              </a:ext>
            </a:extLst>
          </p:cNvPr>
          <p:cNvGrpSpPr/>
          <p:nvPr/>
        </p:nvGrpSpPr>
        <p:grpSpPr>
          <a:xfrm>
            <a:off x="539853" y="5221068"/>
            <a:ext cx="7238321" cy="1078339"/>
            <a:chOff x="2986130" y="4438644"/>
            <a:chExt cx="7238321" cy="107833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32C4225-ABF3-6442-8B90-07303419D45C}"/>
                </a:ext>
              </a:extLst>
            </p:cNvPr>
            <p:cNvGrpSpPr/>
            <p:nvPr/>
          </p:nvGrpSpPr>
          <p:grpSpPr>
            <a:xfrm>
              <a:off x="3007265" y="4476468"/>
              <a:ext cx="7159603" cy="667478"/>
              <a:chOff x="3117745" y="2237265"/>
              <a:chExt cx="7159603" cy="66747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5289F63-8D0B-8543-BC6E-D78C5457E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7745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180FB11-33DC-E64D-85E9-78B705740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604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C608B55-34BB-3643-AF20-4E2A9BCF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7463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2481469-6E95-754A-A43E-4F3F6CAA3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7165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C790AAF-5199-9F44-B23D-304E5BD2D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2016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6" name="Picture 45" descr="A person sitting at a table using a computer&#13;&#10;&#13;&#10;Description automatically generated">
                <a:extLst>
                  <a:ext uri="{FF2B5EF4-FFF2-40B4-BE49-F238E27FC236}">
                    <a16:creationId xmlns:a16="http://schemas.microsoft.com/office/drawing/2014/main" id="{22BEEFC9-FAB1-464B-BC03-ACA9FE807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306" y="2237265"/>
                <a:ext cx="1184000" cy="666000"/>
              </a:xfrm>
              <a:prstGeom prst="rect">
                <a:avLst/>
              </a:prstGeom>
            </p:spPr>
          </p:pic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41E4E3A-3E69-A34C-A58C-B0E5BCEF2805}"/>
                </a:ext>
              </a:extLst>
            </p:cNvPr>
            <p:cNvSpPr/>
            <p:nvPr/>
          </p:nvSpPr>
          <p:spPr>
            <a:xfrm>
              <a:off x="6588025" y="4438644"/>
              <a:ext cx="3636426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826FEA-E248-4144-9771-FCF5120D283E}"/>
                </a:ext>
              </a:extLst>
            </p:cNvPr>
            <p:cNvSpPr/>
            <p:nvPr/>
          </p:nvSpPr>
          <p:spPr>
            <a:xfrm>
              <a:off x="2986130" y="4448172"/>
              <a:ext cx="1185332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5605BB-EC31-8D46-B68C-BE2D127D2BC9}"/>
                </a:ext>
              </a:extLst>
            </p:cNvPr>
            <p:cNvSpPr/>
            <p:nvPr/>
          </p:nvSpPr>
          <p:spPr>
            <a:xfrm>
              <a:off x="4188798" y="4476747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534127-A3F7-484B-9283-B77F310D03D5}"/>
                </a:ext>
              </a:extLst>
            </p:cNvPr>
            <p:cNvSpPr txBox="1"/>
            <p:nvPr/>
          </p:nvSpPr>
          <p:spPr>
            <a:xfrm>
              <a:off x="6443971" y="5122763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79F38A-E662-4B4D-9115-EA7BE9C0DA16}"/>
                </a:ext>
              </a:extLst>
            </p:cNvPr>
            <p:cNvSpPr/>
            <p:nvPr/>
          </p:nvSpPr>
          <p:spPr>
            <a:xfrm>
              <a:off x="6503469" y="514349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BEA2C6-3D9D-C741-BC4A-0E007ED25E7D}"/>
                </a:ext>
              </a:extLst>
            </p:cNvPr>
            <p:cNvSpPr/>
            <p:nvPr/>
          </p:nvSpPr>
          <p:spPr>
            <a:xfrm>
              <a:off x="3827091" y="5147651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5DF4BFE-4452-D747-B84F-7A236A683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4937" y="5336004"/>
              <a:ext cx="2149034" cy="5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C45BEA-B73D-9043-84ED-2B15E8A025E5}"/>
                </a:ext>
              </a:extLst>
            </p:cNvPr>
            <p:cNvSpPr txBox="1"/>
            <p:nvPr/>
          </p:nvSpPr>
          <p:spPr>
            <a:xfrm>
              <a:off x="4063783" y="5128606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17D32391-E314-054E-BE5C-F4B047A97B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988" y="937044"/>
            <a:ext cx="7159603" cy="40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10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 book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C37951-B112-A245-9296-6847015C2572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EB0D17-005B-5547-B695-A001DA66E520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0E5751-E7BB-C740-908E-44E9EC0421A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484D0A-75CC-0642-AB71-DCEF35E19925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4249BF-75C4-4642-8969-87ACFAC3B2A9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58D331-475B-A34E-A305-4D44414CE870}"/>
              </a:ext>
            </a:extLst>
          </p:cNvPr>
          <p:cNvGrpSpPr/>
          <p:nvPr/>
        </p:nvGrpSpPr>
        <p:grpSpPr>
          <a:xfrm>
            <a:off x="539853" y="5221068"/>
            <a:ext cx="7238321" cy="1078339"/>
            <a:chOff x="2986130" y="4438644"/>
            <a:chExt cx="7238321" cy="107833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32C4225-ABF3-6442-8B90-07303419D45C}"/>
                </a:ext>
              </a:extLst>
            </p:cNvPr>
            <p:cNvGrpSpPr/>
            <p:nvPr/>
          </p:nvGrpSpPr>
          <p:grpSpPr>
            <a:xfrm>
              <a:off x="3007265" y="4476468"/>
              <a:ext cx="7159603" cy="667478"/>
              <a:chOff x="3117745" y="2237265"/>
              <a:chExt cx="7159603" cy="66747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5289F63-8D0B-8543-BC6E-D78C5457E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7745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180FB11-33DC-E64D-85E9-78B705740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604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C608B55-34BB-3643-AF20-4E2A9BCF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7463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2481469-6E95-754A-A43E-4F3F6CAA3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7165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C790AAF-5199-9F44-B23D-304E5BD2D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2016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6" name="Picture 45" descr="A person sitting at a table using a computer&#13;&#10;&#13;&#10;Description automatically generated">
                <a:extLst>
                  <a:ext uri="{FF2B5EF4-FFF2-40B4-BE49-F238E27FC236}">
                    <a16:creationId xmlns:a16="http://schemas.microsoft.com/office/drawing/2014/main" id="{22BEEFC9-FAB1-464B-BC03-ACA9FE807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306" y="2237265"/>
                <a:ext cx="1184000" cy="666000"/>
              </a:xfrm>
              <a:prstGeom prst="rect">
                <a:avLst/>
              </a:prstGeom>
            </p:spPr>
          </p:pic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41E4E3A-3E69-A34C-A58C-B0E5BCEF2805}"/>
                </a:ext>
              </a:extLst>
            </p:cNvPr>
            <p:cNvSpPr/>
            <p:nvPr/>
          </p:nvSpPr>
          <p:spPr>
            <a:xfrm>
              <a:off x="6588025" y="4438644"/>
              <a:ext cx="3636426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826FEA-E248-4144-9771-FCF5120D283E}"/>
                </a:ext>
              </a:extLst>
            </p:cNvPr>
            <p:cNvSpPr/>
            <p:nvPr/>
          </p:nvSpPr>
          <p:spPr>
            <a:xfrm>
              <a:off x="2986130" y="4448172"/>
              <a:ext cx="1185332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5605BB-EC31-8D46-B68C-BE2D127D2BC9}"/>
                </a:ext>
              </a:extLst>
            </p:cNvPr>
            <p:cNvSpPr/>
            <p:nvPr/>
          </p:nvSpPr>
          <p:spPr>
            <a:xfrm>
              <a:off x="4188798" y="4476747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534127-A3F7-484B-9283-B77F310D03D5}"/>
                </a:ext>
              </a:extLst>
            </p:cNvPr>
            <p:cNvSpPr txBox="1"/>
            <p:nvPr/>
          </p:nvSpPr>
          <p:spPr>
            <a:xfrm>
              <a:off x="6443971" y="5122763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79F38A-E662-4B4D-9115-EA7BE9C0DA16}"/>
                </a:ext>
              </a:extLst>
            </p:cNvPr>
            <p:cNvSpPr/>
            <p:nvPr/>
          </p:nvSpPr>
          <p:spPr>
            <a:xfrm>
              <a:off x="6503469" y="514349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BEA2C6-3D9D-C741-BC4A-0E007ED25E7D}"/>
                </a:ext>
              </a:extLst>
            </p:cNvPr>
            <p:cNvSpPr/>
            <p:nvPr/>
          </p:nvSpPr>
          <p:spPr>
            <a:xfrm>
              <a:off x="3827091" y="5147651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5DF4BFE-4452-D747-B84F-7A236A683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4937" y="5336004"/>
              <a:ext cx="2149034" cy="5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C45BEA-B73D-9043-84ED-2B15E8A025E5}"/>
                </a:ext>
              </a:extLst>
            </p:cNvPr>
            <p:cNvSpPr txBox="1"/>
            <p:nvPr/>
          </p:nvSpPr>
          <p:spPr>
            <a:xfrm>
              <a:off x="4063783" y="5128606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B7B8ABD-1DA6-2C4F-A037-DE11FEAA1B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988" y="937044"/>
            <a:ext cx="7159603" cy="40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7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 book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C37951-B112-A245-9296-6847015C2572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EB0D17-005B-5547-B695-A001DA66E520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0E5751-E7BB-C740-908E-44E9EC0421A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484D0A-75CC-0642-AB71-DCEF35E19925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4249BF-75C4-4642-8969-87ACFAC3B2A9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58D331-475B-A34E-A305-4D44414CE870}"/>
              </a:ext>
            </a:extLst>
          </p:cNvPr>
          <p:cNvGrpSpPr/>
          <p:nvPr/>
        </p:nvGrpSpPr>
        <p:grpSpPr>
          <a:xfrm>
            <a:off x="539853" y="5221068"/>
            <a:ext cx="7238321" cy="1078339"/>
            <a:chOff x="2986130" y="4438644"/>
            <a:chExt cx="7238321" cy="107833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32C4225-ABF3-6442-8B90-07303419D45C}"/>
                </a:ext>
              </a:extLst>
            </p:cNvPr>
            <p:cNvGrpSpPr/>
            <p:nvPr/>
          </p:nvGrpSpPr>
          <p:grpSpPr>
            <a:xfrm>
              <a:off x="3007265" y="4476468"/>
              <a:ext cx="7159603" cy="667478"/>
              <a:chOff x="3117745" y="2237265"/>
              <a:chExt cx="7159603" cy="66747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5289F63-8D0B-8543-BC6E-D78C5457E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7745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180FB11-33DC-E64D-85E9-78B705740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604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C608B55-34BB-3643-AF20-4E2A9BCF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7463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2481469-6E95-754A-A43E-4F3F6CAA3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7165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C790AAF-5199-9F44-B23D-304E5BD2D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2016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6" name="Picture 45" descr="A person sitting at a table using a computer&#13;&#10;&#13;&#10;Description automatically generated">
                <a:extLst>
                  <a:ext uri="{FF2B5EF4-FFF2-40B4-BE49-F238E27FC236}">
                    <a16:creationId xmlns:a16="http://schemas.microsoft.com/office/drawing/2014/main" id="{22BEEFC9-FAB1-464B-BC03-ACA9FE807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306" y="2237265"/>
                <a:ext cx="1184000" cy="666000"/>
              </a:xfrm>
              <a:prstGeom prst="rect">
                <a:avLst/>
              </a:prstGeom>
            </p:spPr>
          </p:pic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41E4E3A-3E69-A34C-A58C-B0E5BCEF2805}"/>
                </a:ext>
              </a:extLst>
            </p:cNvPr>
            <p:cNvSpPr/>
            <p:nvPr/>
          </p:nvSpPr>
          <p:spPr>
            <a:xfrm>
              <a:off x="6588025" y="4438644"/>
              <a:ext cx="3636426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826FEA-E248-4144-9771-FCF5120D283E}"/>
                </a:ext>
              </a:extLst>
            </p:cNvPr>
            <p:cNvSpPr/>
            <p:nvPr/>
          </p:nvSpPr>
          <p:spPr>
            <a:xfrm>
              <a:off x="2986130" y="4448172"/>
              <a:ext cx="1185332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5605BB-EC31-8D46-B68C-BE2D127D2BC9}"/>
                </a:ext>
              </a:extLst>
            </p:cNvPr>
            <p:cNvSpPr/>
            <p:nvPr/>
          </p:nvSpPr>
          <p:spPr>
            <a:xfrm>
              <a:off x="4188798" y="4476747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534127-A3F7-484B-9283-B77F310D03D5}"/>
                </a:ext>
              </a:extLst>
            </p:cNvPr>
            <p:cNvSpPr txBox="1"/>
            <p:nvPr/>
          </p:nvSpPr>
          <p:spPr>
            <a:xfrm>
              <a:off x="6443971" y="5122763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79F38A-E662-4B4D-9115-EA7BE9C0DA16}"/>
                </a:ext>
              </a:extLst>
            </p:cNvPr>
            <p:cNvSpPr/>
            <p:nvPr/>
          </p:nvSpPr>
          <p:spPr>
            <a:xfrm>
              <a:off x="6503469" y="514349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BEA2C6-3D9D-C741-BC4A-0E007ED25E7D}"/>
                </a:ext>
              </a:extLst>
            </p:cNvPr>
            <p:cNvSpPr/>
            <p:nvPr/>
          </p:nvSpPr>
          <p:spPr>
            <a:xfrm>
              <a:off x="3827091" y="5147651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5DF4BFE-4452-D747-B84F-7A236A683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4937" y="5336004"/>
              <a:ext cx="2149034" cy="5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C45BEA-B73D-9043-84ED-2B15E8A025E5}"/>
                </a:ext>
              </a:extLst>
            </p:cNvPr>
            <p:cNvSpPr txBox="1"/>
            <p:nvPr/>
          </p:nvSpPr>
          <p:spPr>
            <a:xfrm>
              <a:off x="4063783" y="5128606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B7B8ABD-1DA6-2C4F-A037-DE11FEAA1B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988" y="937044"/>
            <a:ext cx="7159603" cy="40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D0103E-B379-684F-A9F4-69C6715ACDE7}"/>
              </a:ext>
            </a:extLst>
          </p:cNvPr>
          <p:cNvGrpSpPr/>
          <p:nvPr/>
        </p:nvGrpSpPr>
        <p:grpSpPr>
          <a:xfrm>
            <a:off x="4286530" y="0"/>
            <a:ext cx="7905470" cy="376870"/>
            <a:chOff x="4286530" y="-2359"/>
            <a:chExt cx="7905470" cy="461666"/>
          </a:xfrm>
        </p:grpSpPr>
        <p:sp>
          <p:nvSpPr>
            <p:cNvPr id="16" name="TextBox 15"/>
            <p:cNvSpPr txBox="1"/>
            <p:nvPr/>
          </p:nvSpPr>
          <p:spPr>
            <a:xfrm>
              <a:off x="4286530" y="-2358"/>
              <a:ext cx="3618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Dataset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Introduction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Derek tell George when George hands Derek the brain scans of Jamie Hayes?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Derek needs new brain scans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Jamie Hayes needs to leave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shouldn't bother doctors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brain scans look cool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needs to get coffee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ey_s01e07_seg02_clip_03_cut">
            <a:hlinkClick r:id="" action="ppaction://media"/>
            <a:extLst>
              <a:ext uri="{FF2B5EF4-FFF2-40B4-BE49-F238E27FC236}">
                <a16:creationId xmlns:a16="http://schemas.microsoft.com/office/drawing/2014/main" id="{86C2F2AC-A43E-CD4B-B6C6-666ED6A5F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3" r="1160" b="1280"/>
          <a:stretch/>
        </p:blipFill>
        <p:spPr>
          <a:xfrm>
            <a:off x="539853" y="950288"/>
            <a:ext cx="7168615" cy="403234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7CA27CA-95CC-2B4A-8F02-5CDABAB94962}"/>
              </a:ext>
            </a:extLst>
          </p:cNvPr>
          <p:cNvGrpSpPr/>
          <p:nvPr/>
        </p:nvGrpSpPr>
        <p:grpSpPr>
          <a:xfrm>
            <a:off x="528702" y="5201261"/>
            <a:ext cx="7700090" cy="1020719"/>
            <a:chOff x="2178322" y="2926413"/>
            <a:chExt cx="7700090" cy="102071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44E3F57-C61B-A041-929D-CFF54F2E64C1}"/>
                </a:ext>
              </a:extLst>
            </p:cNvPr>
            <p:cNvGrpSpPr/>
            <p:nvPr/>
          </p:nvGrpSpPr>
          <p:grpSpPr>
            <a:xfrm>
              <a:off x="2206162" y="2953500"/>
              <a:ext cx="7672250" cy="993632"/>
              <a:chOff x="2222465" y="1611080"/>
              <a:chExt cx="7672250" cy="99363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D324EC6-39A0-7D44-9D72-2528E069EA0A}"/>
                  </a:ext>
                </a:extLst>
              </p:cNvPr>
              <p:cNvGrpSpPr/>
              <p:nvPr/>
            </p:nvGrpSpPr>
            <p:grpSpPr>
              <a:xfrm>
                <a:off x="6531205" y="2232272"/>
                <a:ext cx="3363510" cy="372440"/>
                <a:chOff x="6133070" y="5145502"/>
                <a:chExt cx="3363510" cy="37244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F9946D-E8D7-0F4B-9FF1-E8525B4B0715}"/>
                    </a:ext>
                  </a:extLst>
                </p:cNvPr>
                <p:cNvSpPr txBox="1"/>
                <p:nvPr/>
              </p:nvSpPr>
              <p:spPr>
                <a:xfrm>
                  <a:off x="8887118" y="5145502"/>
                  <a:ext cx="6094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91s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4C11C10A-23C8-7347-A277-EFD656E91A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3142" y="5344527"/>
                  <a:ext cx="21240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2EC375D-A8FE-C440-B7A7-F05F71EB1866}"/>
                    </a:ext>
                  </a:extLst>
                </p:cNvPr>
                <p:cNvSpPr txBox="1"/>
                <p:nvPr/>
              </p:nvSpPr>
              <p:spPr>
                <a:xfrm>
                  <a:off x="6133070" y="5148610"/>
                  <a:ext cx="6094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73s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11A3421-D56E-2F40-BB21-13B9FDB45C01}"/>
                  </a:ext>
                </a:extLst>
              </p:cNvPr>
              <p:cNvGrpSpPr/>
              <p:nvPr/>
            </p:nvGrpSpPr>
            <p:grpSpPr>
              <a:xfrm>
                <a:off x="2222465" y="1611080"/>
                <a:ext cx="7157942" cy="674211"/>
                <a:chOff x="2222465" y="1611080"/>
                <a:chExt cx="7157942" cy="674211"/>
              </a:xfrm>
            </p:grpSpPr>
            <p:pic>
              <p:nvPicPr>
                <p:cNvPr id="47" name="Picture 46" descr="Two people looking at the camera&#13;&#10;&#13;&#10;Description automatically generated">
                  <a:extLst>
                    <a:ext uri="{FF2B5EF4-FFF2-40B4-BE49-F238E27FC236}">
                      <a16:creationId xmlns:a16="http://schemas.microsoft.com/office/drawing/2014/main" id="{2637962B-BB08-BB4B-867F-CF410C27A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22465" y="1614171"/>
                  <a:ext cx="1184400" cy="66787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picture containing person, indoor, wall, standing&#13;&#10;&#13;&#10;Description automatically generated">
                  <a:extLst>
                    <a:ext uri="{FF2B5EF4-FFF2-40B4-BE49-F238E27FC236}">
                      <a16:creationId xmlns:a16="http://schemas.microsoft.com/office/drawing/2014/main" id="{B10B328B-F27D-074F-A3FD-EE568EF247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18794" y="1614171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rson wearing a mask&#13;&#10;&#13;&#10;Description automatically generated">
                  <a:extLst>
                    <a:ext uri="{FF2B5EF4-FFF2-40B4-BE49-F238E27FC236}">
                      <a16:creationId xmlns:a16="http://schemas.microsoft.com/office/drawing/2014/main" id="{4E68EF2A-A92E-4A4C-92EA-BE516C9B3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2182" y="1614171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person looking at the camera&#13;&#10;&#13;&#10;Description automatically generated">
                  <a:extLst>
                    <a:ext uri="{FF2B5EF4-FFF2-40B4-BE49-F238E27FC236}">
                      <a16:creationId xmlns:a16="http://schemas.microsoft.com/office/drawing/2014/main" id="{AD5378D3-32B7-7548-A12E-009E0B44B6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05368" y="1611080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person standing in front of a mirror&#13;&#10;&#13;&#10;Description automatically generated">
                  <a:extLst>
                    <a:ext uri="{FF2B5EF4-FFF2-40B4-BE49-F238E27FC236}">
                      <a16:creationId xmlns:a16="http://schemas.microsoft.com/office/drawing/2014/main" id="{664E2F69-B837-DA46-8AFF-A83733EF2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98381" y="1611080"/>
                  <a:ext cx="1181083" cy="666000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person in a blue shirt&#13;&#10;&#13;&#10;Description automatically generated">
                  <a:extLst>
                    <a:ext uri="{FF2B5EF4-FFF2-40B4-BE49-F238E27FC236}">
                      <a16:creationId xmlns:a16="http://schemas.microsoft.com/office/drawing/2014/main" id="{BF19DE10-F6FD-EC42-9D4B-47133501C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84762" y="1611080"/>
                  <a:ext cx="1195645" cy="674211"/>
                </a:xfrm>
                <a:prstGeom prst="rect">
                  <a:avLst/>
                </a:prstGeom>
              </p:spPr>
            </p:pic>
          </p:grp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D06512-C8A8-D24B-8A6A-B9D69C42A705}"/>
                </a:ext>
              </a:extLst>
            </p:cNvPr>
            <p:cNvSpPr/>
            <p:nvPr/>
          </p:nvSpPr>
          <p:spPr>
            <a:xfrm>
              <a:off x="2178322" y="2926413"/>
              <a:ext cx="4791827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039F52A-CB98-C044-A047-488911D8D955}"/>
                </a:ext>
              </a:extLst>
            </p:cNvPr>
            <p:cNvSpPr/>
            <p:nvPr/>
          </p:nvSpPr>
          <p:spPr>
            <a:xfrm>
              <a:off x="6980858" y="2949563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CDB06E-793C-8747-AD03-945A76DBF00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93A7B9-52A6-EB4B-AD6D-C20A685995B3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55262CD-DD86-A04F-A24A-81DA41E12C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1E4116-A075-5641-996B-3EC0122C0D16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214B29-15D0-2F4B-B30F-55D24FCBB2A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8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D0103E-B379-684F-A9F4-69C6715ACDE7}"/>
              </a:ext>
            </a:extLst>
          </p:cNvPr>
          <p:cNvGrpSpPr/>
          <p:nvPr/>
        </p:nvGrpSpPr>
        <p:grpSpPr>
          <a:xfrm>
            <a:off x="4286530" y="0"/>
            <a:ext cx="7905470" cy="376870"/>
            <a:chOff x="4286530" y="-2359"/>
            <a:chExt cx="7905470" cy="461666"/>
          </a:xfrm>
        </p:grpSpPr>
        <p:sp>
          <p:nvSpPr>
            <p:cNvPr id="16" name="TextBox 15"/>
            <p:cNvSpPr txBox="1"/>
            <p:nvPr/>
          </p:nvSpPr>
          <p:spPr>
            <a:xfrm>
              <a:off x="4286530" y="-2358"/>
              <a:ext cx="3618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Dataset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Introduction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Derek tell George when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George hands Derek the brain scans of Jamie Hayes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Derek needs new brain scans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Jamie Hayes needs to leave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shouldn't bother doctors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brain scans look cool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needs to get coffee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CA27CA-95CC-2B4A-8F02-5CDABAB94962}"/>
              </a:ext>
            </a:extLst>
          </p:cNvPr>
          <p:cNvGrpSpPr/>
          <p:nvPr/>
        </p:nvGrpSpPr>
        <p:grpSpPr>
          <a:xfrm>
            <a:off x="528702" y="5201261"/>
            <a:ext cx="7700090" cy="1020719"/>
            <a:chOff x="2178322" y="2926413"/>
            <a:chExt cx="7700090" cy="102071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44E3F57-C61B-A041-929D-CFF54F2E64C1}"/>
                </a:ext>
              </a:extLst>
            </p:cNvPr>
            <p:cNvGrpSpPr/>
            <p:nvPr/>
          </p:nvGrpSpPr>
          <p:grpSpPr>
            <a:xfrm>
              <a:off x="2206162" y="2953500"/>
              <a:ext cx="7672250" cy="993632"/>
              <a:chOff x="2222465" y="1611080"/>
              <a:chExt cx="7672250" cy="99363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D324EC6-39A0-7D44-9D72-2528E069EA0A}"/>
                  </a:ext>
                </a:extLst>
              </p:cNvPr>
              <p:cNvGrpSpPr/>
              <p:nvPr/>
            </p:nvGrpSpPr>
            <p:grpSpPr>
              <a:xfrm>
                <a:off x="6531205" y="2232272"/>
                <a:ext cx="3363510" cy="372440"/>
                <a:chOff x="6133070" y="5145502"/>
                <a:chExt cx="3363510" cy="37244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F9946D-E8D7-0F4B-9FF1-E8525B4B0715}"/>
                    </a:ext>
                  </a:extLst>
                </p:cNvPr>
                <p:cNvSpPr txBox="1"/>
                <p:nvPr/>
              </p:nvSpPr>
              <p:spPr>
                <a:xfrm>
                  <a:off x="8887118" y="5145502"/>
                  <a:ext cx="6094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91s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4C11C10A-23C8-7347-A277-EFD656E91A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3142" y="5344527"/>
                  <a:ext cx="21240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2EC375D-A8FE-C440-B7A7-F05F71EB1866}"/>
                    </a:ext>
                  </a:extLst>
                </p:cNvPr>
                <p:cNvSpPr txBox="1"/>
                <p:nvPr/>
              </p:nvSpPr>
              <p:spPr>
                <a:xfrm>
                  <a:off x="6133070" y="5148610"/>
                  <a:ext cx="6094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73s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11A3421-D56E-2F40-BB21-13B9FDB45C01}"/>
                  </a:ext>
                </a:extLst>
              </p:cNvPr>
              <p:cNvGrpSpPr/>
              <p:nvPr/>
            </p:nvGrpSpPr>
            <p:grpSpPr>
              <a:xfrm>
                <a:off x="2222465" y="1611080"/>
                <a:ext cx="7157942" cy="674211"/>
                <a:chOff x="2222465" y="1611080"/>
                <a:chExt cx="7157942" cy="674211"/>
              </a:xfrm>
            </p:grpSpPr>
            <p:pic>
              <p:nvPicPr>
                <p:cNvPr id="47" name="Picture 46" descr="Two people looking at the camera&#13;&#10;&#13;&#10;Description automatically generated">
                  <a:extLst>
                    <a:ext uri="{FF2B5EF4-FFF2-40B4-BE49-F238E27FC236}">
                      <a16:creationId xmlns:a16="http://schemas.microsoft.com/office/drawing/2014/main" id="{2637962B-BB08-BB4B-867F-CF410C27A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2465" y="1614171"/>
                  <a:ext cx="1184400" cy="66787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picture containing person, indoor, wall, standing&#13;&#10;&#13;&#10;Description automatically generated">
                  <a:extLst>
                    <a:ext uri="{FF2B5EF4-FFF2-40B4-BE49-F238E27FC236}">
                      <a16:creationId xmlns:a16="http://schemas.microsoft.com/office/drawing/2014/main" id="{B10B328B-F27D-074F-A3FD-EE568EF247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8794" y="1614171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rson wearing a mask&#13;&#10;&#13;&#10;Description automatically generated">
                  <a:extLst>
                    <a:ext uri="{FF2B5EF4-FFF2-40B4-BE49-F238E27FC236}">
                      <a16:creationId xmlns:a16="http://schemas.microsoft.com/office/drawing/2014/main" id="{4E68EF2A-A92E-4A4C-92EA-BE516C9B3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2182" y="1614171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person looking at the camera&#13;&#10;&#13;&#10;Description automatically generated">
                  <a:extLst>
                    <a:ext uri="{FF2B5EF4-FFF2-40B4-BE49-F238E27FC236}">
                      <a16:creationId xmlns:a16="http://schemas.microsoft.com/office/drawing/2014/main" id="{AD5378D3-32B7-7548-A12E-009E0B44B6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05368" y="1611080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person standing in front of a mirror&#13;&#10;&#13;&#10;Description automatically generated">
                  <a:extLst>
                    <a:ext uri="{FF2B5EF4-FFF2-40B4-BE49-F238E27FC236}">
                      <a16:creationId xmlns:a16="http://schemas.microsoft.com/office/drawing/2014/main" id="{664E2F69-B837-DA46-8AFF-A83733EF2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98381" y="1611080"/>
                  <a:ext cx="1181083" cy="666000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person in a blue shirt&#13;&#10;&#13;&#10;Description automatically generated">
                  <a:extLst>
                    <a:ext uri="{FF2B5EF4-FFF2-40B4-BE49-F238E27FC236}">
                      <a16:creationId xmlns:a16="http://schemas.microsoft.com/office/drawing/2014/main" id="{BF19DE10-F6FD-EC42-9D4B-47133501C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84762" y="1611080"/>
                  <a:ext cx="1195645" cy="674211"/>
                </a:xfrm>
                <a:prstGeom prst="rect">
                  <a:avLst/>
                </a:prstGeom>
              </p:spPr>
            </p:pic>
          </p:grp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D06512-C8A8-D24B-8A6A-B9D69C42A705}"/>
                </a:ext>
              </a:extLst>
            </p:cNvPr>
            <p:cNvSpPr/>
            <p:nvPr/>
          </p:nvSpPr>
          <p:spPr>
            <a:xfrm>
              <a:off x="2178322" y="2926413"/>
              <a:ext cx="4791827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039F52A-CB98-C044-A047-488911D8D955}"/>
                </a:ext>
              </a:extLst>
            </p:cNvPr>
            <p:cNvSpPr/>
            <p:nvPr/>
          </p:nvSpPr>
          <p:spPr>
            <a:xfrm>
              <a:off x="6980858" y="2949563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CDB06E-793C-8747-AD03-945A76DBF00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93A7B9-52A6-EB4B-AD6D-C20A685995B3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55262CD-DD86-A04F-A24A-81DA41E12C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1E4116-A075-5641-996B-3EC0122C0D16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214B29-15D0-2F4B-B30F-55D24FCBB2A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72E89A4-A0F3-B645-9BA9-4627ED446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853" y="949606"/>
            <a:ext cx="7181103" cy="40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6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D0103E-B379-684F-A9F4-69C6715ACDE7}"/>
              </a:ext>
            </a:extLst>
          </p:cNvPr>
          <p:cNvGrpSpPr/>
          <p:nvPr/>
        </p:nvGrpSpPr>
        <p:grpSpPr>
          <a:xfrm>
            <a:off x="4286530" y="0"/>
            <a:ext cx="7905470" cy="376870"/>
            <a:chOff x="4286530" y="-2359"/>
            <a:chExt cx="7905470" cy="461666"/>
          </a:xfrm>
        </p:grpSpPr>
        <p:sp>
          <p:nvSpPr>
            <p:cNvPr id="16" name="TextBox 15"/>
            <p:cNvSpPr txBox="1"/>
            <p:nvPr/>
          </p:nvSpPr>
          <p:spPr>
            <a:xfrm>
              <a:off x="4286530" y="-2358"/>
              <a:ext cx="3618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Dataset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Introduction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does Derek tell George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George hands Derek the brain scans of Jamie Hayes?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Derek needs new brain scans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Jamie Hayes needs to leave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shouldn't bother doctors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brain scans look cool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needs to get coffee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CA27CA-95CC-2B4A-8F02-5CDABAB94962}"/>
              </a:ext>
            </a:extLst>
          </p:cNvPr>
          <p:cNvGrpSpPr/>
          <p:nvPr/>
        </p:nvGrpSpPr>
        <p:grpSpPr>
          <a:xfrm>
            <a:off x="528702" y="5201261"/>
            <a:ext cx="7700090" cy="1020719"/>
            <a:chOff x="2178322" y="2926413"/>
            <a:chExt cx="7700090" cy="102071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44E3F57-C61B-A041-929D-CFF54F2E64C1}"/>
                </a:ext>
              </a:extLst>
            </p:cNvPr>
            <p:cNvGrpSpPr/>
            <p:nvPr/>
          </p:nvGrpSpPr>
          <p:grpSpPr>
            <a:xfrm>
              <a:off x="2206162" y="2953500"/>
              <a:ext cx="7672250" cy="993632"/>
              <a:chOff x="2222465" y="1611080"/>
              <a:chExt cx="7672250" cy="99363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D324EC6-39A0-7D44-9D72-2528E069EA0A}"/>
                  </a:ext>
                </a:extLst>
              </p:cNvPr>
              <p:cNvGrpSpPr/>
              <p:nvPr/>
            </p:nvGrpSpPr>
            <p:grpSpPr>
              <a:xfrm>
                <a:off x="6531205" y="2232272"/>
                <a:ext cx="3363510" cy="372440"/>
                <a:chOff x="6133070" y="5145502"/>
                <a:chExt cx="3363510" cy="37244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F9946D-E8D7-0F4B-9FF1-E8525B4B0715}"/>
                    </a:ext>
                  </a:extLst>
                </p:cNvPr>
                <p:cNvSpPr txBox="1"/>
                <p:nvPr/>
              </p:nvSpPr>
              <p:spPr>
                <a:xfrm>
                  <a:off x="8887118" y="5145502"/>
                  <a:ext cx="6094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91s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4C11C10A-23C8-7347-A277-EFD656E91A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3142" y="5344527"/>
                  <a:ext cx="21240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2EC375D-A8FE-C440-B7A7-F05F71EB1866}"/>
                    </a:ext>
                  </a:extLst>
                </p:cNvPr>
                <p:cNvSpPr txBox="1"/>
                <p:nvPr/>
              </p:nvSpPr>
              <p:spPr>
                <a:xfrm>
                  <a:off x="6133070" y="5148610"/>
                  <a:ext cx="6094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73s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11A3421-D56E-2F40-BB21-13B9FDB45C01}"/>
                  </a:ext>
                </a:extLst>
              </p:cNvPr>
              <p:cNvGrpSpPr/>
              <p:nvPr/>
            </p:nvGrpSpPr>
            <p:grpSpPr>
              <a:xfrm>
                <a:off x="2222465" y="1611080"/>
                <a:ext cx="7157942" cy="674211"/>
                <a:chOff x="2222465" y="1611080"/>
                <a:chExt cx="7157942" cy="674211"/>
              </a:xfrm>
            </p:grpSpPr>
            <p:pic>
              <p:nvPicPr>
                <p:cNvPr id="47" name="Picture 46" descr="Two people looking at the camera&#13;&#10;&#13;&#10;Description automatically generated">
                  <a:extLst>
                    <a:ext uri="{FF2B5EF4-FFF2-40B4-BE49-F238E27FC236}">
                      <a16:creationId xmlns:a16="http://schemas.microsoft.com/office/drawing/2014/main" id="{2637962B-BB08-BB4B-867F-CF410C27A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2465" y="1614171"/>
                  <a:ext cx="1184400" cy="66787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picture containing person, indoor, wall, standing&#13;&#10;&#13;&#10;Description automatically generated">
                  <a:extLst>
                    <a:ext uri="{FF2B5EF4-FFF2-40B4-BE49-F238E27FC236}">
                      <a16:creationId xmlns:a16="http://schemas.microsoft.com/office/drawing/2014/main" id="{B10B328B-F27D-074F-A3FD-EE568EF247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8794" y="1614171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rson wearing a mask&#13;&#10;&#13;&#10;Description automatically generated">
                  <a:extLst>
                    <a:ext uri="{FF2B5EF4-FFF2-40B4-BE49-F238E27FC236}">
                      <a16:creationId xmlns:a16="http://schemas.microsoft.com/office/drawing/2014/main" id="{4E68EF2A-A92E-4A4C-92EA-BE516C9B3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2182" y="1614171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person looking at the camera&#13;&#10;&#13;&#10;Description automatically generated">
                  <a:extLst>
                    <a:ext uri="{FF2B5EF4-FFF2-40B4-BE49-F238E27FC236}">
                      <a16:creationId xmlns:a16="http://schemas.microsoft.com/office/drawing/2014/main" id="{AD5378D3-32B7-7548-A12E-009E0B44B6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05368" y="1611080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person standing in front of a mirror&#13;&#10;&#13;&#10;Description automatically generated">
                  <a:extLst>
                    <a:ext uri="{FF2B5EF4-FFF2-40B4-BE49-F238E27FC236}">
                      <a16:creationId xmlns:a16="http://schemas.microsoft.com/office/drawing/2014/main" id="{664E2F69-B837-DA46-8AFF-A83733EF2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98381" y="1611080"/>
                  <a:ext cx="1181083" cy="666000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person in a blue shirt&#13;&#10;&#13;&#10;Description automatically generated">
                  <a:extLst>
                    <a:ext uri="{FF2B5EF4-FFF2-40B4-BE49-F238E27FC236}">
                      <a16:creationId xmlns:a16="http://schemas.microsoft.com/office/drawing/2014/main" id="{BF19DE10-F6FD-EC42-9D4B-47133501C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84762" y="1611080"/>
                  <a:ext cx="1195645" cy="674211"/>
                </a:xfrm>
                <a:prstGeom prst="rect">
                  <a:avLst/>
                </a:prstGeom>
              </p:spPr>
            </p:pic>
          </p:grp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D06512-C8A8-D24B-8A6A-B9D69C42A705}"/>
                </a:ext>
              </a:extLst>
            </p:cNvPr>
            <p:cNvSpPr/>
            <p:nvPr/>
          </p:nvSpPr>
          <p:spPr>
            <a:xfrm>
              <a:off x="2178322" y="2926413"/>
              <a:ext cx="4791827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039F52A-CB98-C044-A047-488911D8D955}"/>
                </a:ext>
              </a:extLst>
            </p:cNvPr>
            <p:cNvSpPr/>
            <p:nvPr/>
          </p:nvSpPr>
          <p:spPr>
            <a:xfrm>
              <a:off x="6980858" y="2949563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CDB06E-793C-8747-AD03-945A76DBF00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93A7B9-52A6-EB4B-AD6D-C20A685995B3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55262CD-DD86-A04F-A24A-81DA41E12C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1E4116-A075-5641-996B-3EC0122C0D16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214B29-15D0-2F4B-B30F-55D24FCBB2A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30CAB89-EB65-9B42-887C-A498B7CBD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853" y="949606"/>
            <a:ext cx="7181103" cy="40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00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D0103E-B379-684F-A9F4-69C6715ACDE7}"/>
              </a:ext>
            </a:extLst>
          </p:cNvPr>
          <p:cNvGrpSpPr/>
          <p:nvPr/>
        </p:nvGrpSpPr>
        <p:grpSpPr>
          <a:xfrm>
            <a:off x="4286530" y="0"/>
            <a:ext cx="7905470" cy="376870"/>
            <a:chOff x="4286530" y="-2359"/>
            <a:chExt cx="7905470" cy="461666"/>
          </a:xfrm>
        </p:grpSpPr>
        <p:sp>
          <p:nvSpPr>
            <p:cNvPr id="16" name="TextBox 15"/>
            <p:cNvSpPr txBox="1"/>
            <p:nvPr/>
          </p:nvSpPr>
          <p:spPr>
            <a:xfrm>
              <a:off x="4286530" y="-2358"/>
              <a:ext cx="3618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Dataset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Introduction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does Derek tell George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George hands Derek the brain scans of Jamie Hayes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Derek needs new brain scans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Jamie Hayes needs to leave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shouldn't bother doctors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brain scans look cool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needs to get coffee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CA27CA-95CC-2B4A-8F02-5CDABAB94962}"/>
              </a:ext>
            </a:extLst>
          </p:cNvPr>
          <p:cNvGrpSpPr/>
          <p:nvPr/>
        </p:nvGrpSpPr>
        <p:grpSpPr>
          <a:xfrm>
            <a:off x="528702" y="5201261"/>
            <a:ext cx="7700090" cy="1020719"/>
            <a:chOff x="2178322" y="2926413"/>
            <a:chExt cx="7700090" cy="102071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44E3F57-C61B-A041-929D-CFF54F2E64C1}"/>
                </a:ext>
              </a:extLst>
            </p:cNvPr>
            <p:cNvGrpSpPr/>
            <p:nvPr/>
          </p:nvGrpSpPr>
          <p:grpSpPr>
            <a:xfrm>
              <a:off x="2206162" y="2953500"/>
              <a:ext cx="7672250" cy="993632"/>
              <a:chOff x="2222465" y="1611080"/>
              <a:chExt cx="7672250" cy="99363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D324EC6-39A0-7D44-9D72-2528E069EA0A}"/>
                  </a:ext>
                </a:extLst>
              </p:cNvPr>
              <p:cNvGrpSpPr/>
              <p:nvPr/>
            </p:nvGrpSpPr>
            <p:grpSpPr>
              <a:xfrm>
                <a:off x="6531205" y="2232272"/>
                <a:ext cx="3363510" cy="372440"/>
                <a:chOff x="6133070" y="5145502"/>
                <a:chExt cx="3363510" cy="37244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F9946D-E8D7-0F4B-9FF1-E8525B4B0715}"/>
                    </a:ext>
                  </a:extLst>
                </p:cNvPr>
                <p:cNvSpPr txBox="1"/>
                <p:nvPr/>
              </p:nvSpPr>
              <p:spPr>
                <a:xfrm>
                  <a:off x="8887118" y="5145502"/>
                  <a:ext cx="6094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91s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4C11C10A-23C8-7347-A277-EFD656E91A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3142" y="5344527"/>
                  <a:ext cx="21240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2EC375D-A8FE-C440-B7A7-F05F71EB1866}"/>
                    </a:ext>
                  </a:extLst>
                </p:cNvPr>
                <p:cNvSpPr txBox="1"/>
                <p:nvPr/>
              </p:nvSpPr>
              <p:spPr>
                <a:xfrm>
                  <a:off x="6133070" y="5148610"/>
                  <a:ext cx="6094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73s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11A3421-D56E-2F40-BB21-13B9FDB45C01}"/>
                  </a:ext>
                </a:extLst>
              </p:cNvPr>
              <p:cNvGrpSpPr/>
              <p:nvPr/>
            </p:nvGrpSpPr>
            <p:grpSpPr>
              <a:xfrm>
                <a:off x="2222465" y="1611080"/>
                <a:ext cx="7157942" cy="674211"/>
                <a:chOff x="2222465" y="1611080"/>
                <a:chExt cx="7157942" cy="674211"/>
              </a:xfrm>
            </p:grpSpPr>
            <p:pic>
              <p:nvPicPr>
                <p:cNvPr id="47" name="Picture 46" descr="Two people looking at the camera&#13;&#10;&#13;&#10;Description automatically generated">
                  <a:extLst>
                    <a:ext uri="{FF2B5EF4-FFF2-40B4-BE49-F238E27FC236}">
                      <a16:creationId xmlns:a16="http://schemas.microsoft.com/office/drawing/2014/main" id="{2637962B-BB08-BB4B-867F-CF410C27A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2465" y="1614171"/>
                  <a:ext cx="1184400" cy="66787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picture containing person, indoor, wall, standing&#13;&#10;&#13;&#10;Description automatically generated">
                  <a:extLst>
                    <a:ext uri="{FF2B5EF4-FFF2-40B4-BE49-F238E27FC236}">
                      <a16:creationId xmlns:a16="http://schemas.microsoft.com/office/drawing/2014/main" id="{B10B328B-F27D-074F-A3FD-EE568EF247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8794" y="1614171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erson wearing a mask&#13;&#10;&#13;&#10;Description automatically generated">
                  <a:extLst>
                    <a:ext uri="{FF2B5EF4-FFF2-40B4-BE49-F238E27FC236}">
                      <a16:creationId xmlns:a16="http://schemas.microsoft.com/office/drawing/2014/main" id="{4E68EF2A-A92E-4A4C-92EA-BE516C9B3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2182" y="1614171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person looking at the camera&#13;&#10;&#13;&#10;Description automatically generated">
                  <a:extLst>
                    <a:ext uri="{FF2B5EF4-FFF2-40B4-BE49-F238E27FC236}">
                      <a16:creationId xmlns:a16="http://schemas.microsoft.com/office/drawing/2014/main" id="{AD5378D3-32B7-7548-A12E-009E0B44B6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05368" y="1611080"/>
                  <a:ext cx="1181084" cy="666000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person standing in front of a mirror&#13;&#10;&#13;&#10;Description automatically generated">
                  <a:extLst>
                    <a:ext uri="{FF2B5EF4-FFF2-40B4-BE49-F238E27FC236}">
                      <a16:creationId xmlns:a16="http://schemas.microsoft.com/office/drawing/2014/main" id="{664E2F69-B837-DA46-8AFF-A83733EF2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98381" y="1611080"/>
                  <a:ext cx="1181083" cy="666000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person in a blue shirt&#13;&#10;&#13;&#10;Description automatically generated">
                  <a:extLst>
                    <a:ext uri="{FF2B5EF4-FFF2-40B4-BE49-F238E27FC236}">
                      <a16:creationId xmlns:a16="http://schemas.microsoft.com/office/drawing/2014/main" id="{BF19DE10-F6FD-EC42-9D4B-47133501C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84762" y="1611080"/>
                  <a:ext cx="1195645" cy="674211"/>
                </a:xfrm>
                <a:prstGeom prst="rect">
                  <a:avLst/>
                </a:prstGeom>
              </p:spPr>
            </p:pic>
          </p:grp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D06512-C8A8-D24B-8A6A-B9D69C42A705}"/>
                </a:ext>
              </a:extLst>
            </p:cNvPr>
            <p:cNvSpPr/>
            <p:nvPr/>
          </p:nvSpPr>
          <p:spPr>
            <a:xfrm>
              <a:off x="2178322" y="2926413"/>
              <a:ext cx="4791827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039F52A-CB98-C044-A047-488911D8D955}"/>
                </a:ext>
              </a:extLst>
            </p:cNvPr>
            <p:cNvSpPr/>
            <p:nvPr/>
          </p:nvSpPr>
          <p:spPr>
            <a:xfrm>
              <a:off x="6980858" y="2949563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CDB06E-793C-8747-AD03-945A76DBF00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93A7B9-52A6-EB4B-AD6D-C20A685995B3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55262CD-DD86-A04F-A24A-81DA41E12C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1E4116-A075-5641-996B-3EC0122C0D16}"/>
                  </a:ext>
                </a:extLst>
              </p:cNvPr>
              <p:cNvSpPr txBox="1"/>
              <p:nvPr/>
            </p:nvSpPr>
            <p:spPr>
              <a:xfrm>
                <a:off x="4316987" y="0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214B29-15D0-2F4B-B30F-55D24FCBB2A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0C65ED8-EC28-8942-B3CB-DC9F91B80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853" y="949606"/>
            <a:ext cx="7181103" cy="40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5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8295"/>
            <a:ext cx="8590491" cy="195452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600" dirty="0"/>
              <a:t>6 TV shows, 3 genres</a:t>
            </a:r>
            <a:r>
              <a:rPr lang="en-US" altLang="zh-CN" sz="2600" dirty="0"/>
              <a:t>:</a:t>
            </a:r>
            <a:endParaRPr lang="en-US" sz="2600" dirty="0"/>
          </a:p>
          <a:p>
            <a:pPr lvl="2"/>
            <a:r>
              <a:rPr lang="en-US" sz="2200" b="1" dirty="0"/>
              <a:t>Sitcom</a:t>
            </a:r>
            <a:r>
              <a:rPr lang="en-US" sz="2200" dirty="0"/>
              <a:t>: </a:t>
            </a:r>
            <a:r>
              <a:rPr lang="en-US" sz="2200" i="1" dirty="0"/>
              <a:t>The Big Bang Theory, Friends, How I Met Your Mother</a:t>
            </a:r>
          </a:p>
          <a:p>
            <a:pPr lvl="2"/>
            <a:r>
              <a:rPr lang="en-US" sz="2200" b="1" dirty="0"/>
              <a:t>Medical</a:t>
            </a:r>
            <a:r>
              <a:rPr lang="en-US" sz="2200" dirty="0"/>
              <a:t>: </a:t>
            </a:r>
            <a:r>
              <a:rPr lang="en-US" sz="2200" i="1" dirty="0"/>
              <a:t>Grey’s anatomy, House M.D.</a:t>
            </a:r>
          </a:p>
          <a:p>
            <a:pPr lvl="2"/>
            <a:r>
              <a:rPr lang="en-US" sz="2200" b="1" dirty="0"/>
              <a:t>Crime</a:t>
            </a:r>
            <a:r>
              <a:rPr lang="en-US" sz="2200" dirty="0"/>
              <a:t>: </a:t>
            </a:r>
            <a:r>
              <a:rPr lang="en-US" sz="2200" i="1" dirty="0"/>
              <a:t>Castle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endParaRPr lang="en-US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6C29E-151A-ED44-9F75-4D36733F8D99}"/>
              </a:ext>
            </a:extLst>
          </p:cNvPr>
          <p:cNvSpPr/>
          <p:nvPr/>
        </p:nvSpPr>
        <p:spPr>
          <a:xfrm>
            <a:off x="7346627" y="2938586"/>
            <a:ext cx="45971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Statistics for each TV show. BBT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 Bang Theory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HIMYM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 Met You Mother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Grey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Grey’s Anatomy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House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M.D.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 = Episode, Sea. = Season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38A58A-0D51-AA46-92A4-9011BDD05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09" b="25283"/>
          <a:stretch/>
        </p:blipFill>
        <p:spPr>
          <a:xfrm>
            <a:off x="106599" y="2839857"/>
            <a:ext cx="7636982" cy="26725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6D8FBD4-9E05-8346-A710-944729F5DA8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754541-C7AA-CB48-B4E2-B700B5482564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1FBA7D-F07A-AC48-9AF6-AB7BD2E5FB1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B538F-28BF-FC4B-8CCB-73405EA6BC2D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4404B6-725D-324C-8018-DA92454AB89F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21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8295"/>
            <a:ext cx="8590491" cy="195452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600" dirty="0"/>
              <a:t>6 TV shows, 3 genres</a:t>
            </a:r>
            <a:r>
              <a:rPr lang="en-US" altLang="zh-CN" sz="2600" dirty="0"/>
              <a:t>:</a:t>
            </a:r>
            <a:endParaRPr lang="en-US" sz="2600" dirty="0"/>
          </a:p>
          <a:p>
            <a:pPr lvl="2"/>
            <a:r>
              <a:rPr lang="en-US" sz="2200" b="1" dirty="0"/>
              <a:t>Sitcom</a:t>
            </a:r>
            <a:r>
              <a:rPr lang="en-US" sz="2200" dirty="0"/>
              <a:t>: </a:t>
            </a:r>
            <a:r>
              <a:rPr lang="en-US" sz="2200" i="1" dirty="0"/>
              <a:t>The Big Bang Theory, Friends, How I Met Your Mother</a:t>
            </a:r>
          </a:p>
          <a:p>
            <a:pPr lvl="2"/>
            <a:r>
              <a:rPr lang="en-US" sz="2200" b="1" dirty="0"/>
              <a:t>Medical</a:t>
            </a:r>
            <a:r>
              <a:rPr lang="en-US" sz="2200" dirty="0"/>
              <a:t>: </a:t>
            </a:r>
            <a:r>
              <a:rPr lang="en-US" sz="2200" i="1" dirty="0"/>
              <a:t>Grey’s anatomy, House M.D.</a:t>
            </a:r>
          </a:p>
          <a:p>
            <a:pPr lvl="2"/>
            <a:r>
              <a:rPr lang="en-US" sz="2200" b="1" dirty="0"/>
              <a:t>Crime</a:t>
            </a:r>
            <a:r>
              <a:rPr lang="en-US" sz="2200" dirty="0"/>
              <a:t>: </a:t>
            </a:r>
            <a:r>
              <a:rPr lang="en-US" sz="2200" i="1" dirty="0"/>
              <a:t>Castle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endParaRPr lang="en-US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6C29E-151A-ED44-9F75-4D36733F8D99}"/>
              </a:ext>
            </a:extLst>
          </p:cNvPr>
          <p:cNvSpPr/>
          <p:nvPr/>
        </p:nvSpPr>
        <p:spPr>
          <a:xfrm>
            <a:off x="7346627" y="2938586"/>
            <a:ext cx="45971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Statistics for each TV show. BBT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 Bang Theory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HIMYM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 Met You Mother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Grey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Grey’s Anatomy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House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M.D.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 = Episode, Sea. = Season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38A58A-0D51-AA46-92A4-9011BDD05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09" b="25283"/>
          <a:stretch/>
        </p:blipFill>
        <p:spPr>
          <a:xfrm>
            <a:off x="106599" y="2839857"/>
            <a:ext cx="7636982" cy="26725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6D8FBD4-9E05-8346-A710-944729F5DA8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754541-C7AA-CB48-B4E2-B700B5482564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1FBA7D-F07A-AC48-9AF6-AB7BD2E5FB1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B538F-28BF-FC4B-8CCB-73405EA6BC2D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4404B6-725D-324C-8018-DA92454AB89F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708761-B33E-3740-BA47-D1A304C098A0}"/>
              </a:ext>
            </a:extLst>
          </p:cNvPr>
          <p:cNvSpPr/>
          <p:nvPr/>
        </p:nvSpPr>
        <p:spPr>
          <a:xfrm>
            <a:off x="791852" y="3297023"/>
            <a:ext cx="6334812" cy="86019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99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8295"/>
            <a:ext cx="8590491" cy="195452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600" dirty="0"/>
              <a:t>6 TV shows, 3 genres</a:t>
            </a:r>
            <a:r>
              <a:rPr lang="en-US" altLang="zh-CN" sz="2600" dirty="0"/>
              <a:t>:</a:t>
            </a:r>
            <a:endParaRPr lang="en-US" sz="2600" dirty="0"/>
          </a:p>
          <a:p>
            <a:pPr lvl="2"/>
            <a:r>
              <a:rPr lang="en-US" sz="2200" b="1" dirty="0"/>
              <a:t>Sitcom</a:t>
            </a:r>
            <a:r>
              <a:rPr lang="en-US" sz="2200" dirty="0"/>
              <a:t>: </a:t>
            </a:r>
            <a:r>
              <a:rPr lang="en-US" sz="2200" i="1" dirty="0"/>
              <a:t>The Big Bang Theory, Friends, How I Met Your Mother</a:t>
            </a:r>
          </a:p>
          <a:p>
            <a:pPr lvl="2"/>
            <a:r>
              <a:rPr lang="en-US" sz="2200" b="1" dirty="0"/>
              <a:t>Medical</a:t>
            </a:r>
            <a:r>
              <a:rPr lang="en-US" sz="2200" dirty="0"/>
              <a:t>: </a:t>
            </a:r>
            <a:r>
              <a:rPr lang="en-US" sz="2200" i="1" dirty="0"/>
              <a:t>Grey’s anatomy, House M.D.</a:t>
            </a:r>
          </a:p>
          <a:p>
            <a:pPr lvl="2"/>
            <a:r>
              <a:rPr lang="en-US" sz="2200" b="1" dirty="0"/>
              <a:t>Crime</a:t>
            </a:r>
            <a:r>
              <a:rPr lang="en-US" sz="2200" dirty="0"/>
              <a:t>: </a:t>
            </a:r>
            <a:r>
              <a:rPr lang="en-US" sz="2200" i="1" dirty="0"/>
              <a:t>Castle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endParaRPr lang="en-US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6C29E-151A-ED44-9F75-4D36733F8D99}"/>
              </a:ext>
            </a:extLst>
          </p:cNvPr>
          <p:cNvSpPr/>
          <p:nvPr/>
        </p:nvSpPr>
        <p:spPr>
          <a:xfrm>
            <a:off x="7346627" y="2938586"/>
            <a:ext cx="45971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Statistics for each TV show. BBT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 Bang Theory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HIMYM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 Met You Mother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Grey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Grey’s Anatomy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House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M.D.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 = Episode, Sea. = Season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38A58A-0D51-AA46-92A4-9011BDD05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09" b="25283"/>
          <a:stretch/>
        </p:blipFill>
        <p:spPr>
          <a:xfrm>
            <a:off x="106599" y="2839857"/>
            <a:ext cx="7636982" cy="26725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6D8FBD4-9E05-8346-A710-944729F5DA8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754541-C7AA-CB48-B4E2-B700B5482564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1FBA7D-F07A-AC48-9AF6-AB7BD2E5FB1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B538F-28BF-FC4B-8CCB-73405EA6BC2D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4404B6-725D-324C-8018-DA92454AB89F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C1BBF7-3827-9647-8A49-1A1B7E357A42}"/>
              </a:ext>
            </a:extLst>
          </p:cNvPr>
          <p:cNvSpPr/>
          <p:nvPr/>
        </p:nvSpPr>
        <p:spPr>
          <a:xfrm>
            <a:off x="895547" y="4176131"/>
            <a:ext cx="6193410" cy="54755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3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421EA0-3822-AE4E-A057-B8B5A30F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421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" y="1490881"/>
            <a:ext cx="11292840" cy="1636147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TVQA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DATASET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Localized, Compositional Video Question Answering Dataset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C6136F-BB2B-8C4B-ADAF-CB4189A8F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0169" y="4675139"/>
            <a:ext cx="1103290" cy="1103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D2EDD2-6E24-7D4E-AF3D-7FF49A518558}"/>
              </a:ext>
            </a:extLst>
          </p:cNvPr>
          <p:cNvSpPr/>
          <p:nvPr/>
        </p:nvSpPr>
        <p:spPr>
          <a:xfrm>
            <a:off x="791742" y="5912849"/>
            <a:ext cx="21601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AA2B07-4E2B-424A-8189-64613A59613F}"/>
              </a:ext>
            </a:extLst>
          </p:cNvPr>
          <p:cNvSpPr/>
          <p:nvPr/>
        </p:nvSpPr>
        <p:spPr>
          <a:xfrm>
            <a:off x="4445820" y="3035834"/>
            <a:ext cx="35189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tvqa.cs.unc.edu</a:t>
            </a:r>
            <a:endParaRPr lang="en-US" sz="4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B23A2-BAAB-214C-A9DB-2A40F7609D19}"/>
              </a:ext>
            </a:extLst>
          </p:cNvPr>
          <p:cNvSpPr txBox="1"/>
          <p:nvPr/>
        </p:nvSpPr>
        <p:spPr>
          <a:xfrm>
            <a:off x="760021" y="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68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8295"/>
            <a:ext cx="8590491" cy="195452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600" dirty="0"/>
              <a:t>6 TV shows, 3 genres</a:t>
            </a:r>
            <a:r>
              <a:rPr lang="en-US" altLang="zh-CN" sz="2600" dirty="0"/>
              <a:t>:</a:t>
            </a:r>
            <a:endParaRPr lang="en-US" sz="2600" dirty="0"/>
          </a:p>
          <a:p>
            <a:pPr lvl="2"/>
            <a:r>
              <a:rPr lang="en-US" sz="2200" b="1" dirty="0"/>
              <a:t>Sitcom</a:t>
            </a:r>
            <a:r>
              <a:rPr lang="en-US" sz="2200" dirty="0"/>
              <a:t>: </a:t>
            </a:r>
            <a:r>
              <a:rPr lang="en-US" sz="2200" i="1" dirty="0"/>
              <a:t>The Big Bang Theory, Friends, How I Met Your Mother</a:t>
            </a:r>
          </a:p>
          <a:p>
            <a:pPr lvl="2"/>
            <a:r>
              <a:rPr lang="en-US" sz="2200" b="1" dirty="0"/>
              <a:t>Medical</a:t>
            </a:r>
            <a:r>
              <a:rPr lang="en-US" sz="2200" dirty="0"/>
              <a:t>: </a:t>
            </a:r>
            <a:r>
              <a:rPr lang="en-US" sz="2200" i="1" dirty="0"/>
              <a:t>Grey’s anatomy, House M.D.</a:t>
            </a:r>
          </a:p>
          <a:p>
            <a:pPr lvl="2"/>
            <a:r>
              <a:rPr lang="en-US" sz="2200" b="1" dirty="0"/>
              <a:t>Crime</a:t>
            </a:r>
            <a:r>
              <a:rPr lang="en-US" sz="2200" dirty="0"/>
              <a:t>: </a:t>
            </a:r>
            <a:r>
              <a:rPr lang="en-US" sz="2200" i="1" dirty="0"/>
              <a:t>Castle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endParaRPr lang="en-US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6C29E-151A-ED44-9F75-4D36733F8D99}"/>
              </a:ext>
            </a:extLst>
          </p:cNvPr>
          <p:cNvSpPr/>
          <p:nvPr/>
        </p:nvSpPr>
        <p:spPr>
          <a:xfrm>
            <a:off x="7346627" y="2938586"/>
            <a:ext cx="45971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Statistics for each TV show. BBT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 Bang Theory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HIMYM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 Met You Mother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Grey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Grey’s Anatomy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House =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M.D.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 = Episode, Sea. = Season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38A58A-0D51-AA46-92A4-9011BDD05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09" b="25283"/>
          <a:stretch/>
        </p:blipFill>
        <p:spPr>
          <a:xfrm>
            <a:off x="106599" y="2839857"/>
            <a:ext cx="7636982" cy="26725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6D8FBD4-9E05-8346-A710-944729F5DA8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754541-C7AA-CB48-B4E2-B700B5482564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1FBA7D-F07A-AC48-9AF6-AB7BD2E5FB1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B538F-28BF-FC4B-8CCB-73405EA6BC2D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4404B6-725D-324C-8018-DA92454AB89F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77C7F0-62A0-C845-AF0A-415B4049AC15}"/>
              </a:ext>
            </a:extLst>
          </p:cNvPr>
          <p:cNvSpPr/>
          <p:nvPr/>
        </p:nvSpPr>
        <p:spPr>
          <a:xfrm>
            <a:off x="828385" y="4723690"/>
            <a:ext cx="6288852" cy="32907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47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6D8FBD4-9E05-8346-A710-944729F5DA8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754541-C7AA-CB48-B4E2-B700B5482564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1FBA7D-F07A-AC48-9AF6-AB7BD2E5FB1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B538F-28BF-FC4B-8CCB-73405EA6BC2D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4404B6-725D-324C-8018-DA92454AB89F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7793E4-0368-274D-A070-DF09DEDE9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" b="8658"/>
          <a:stretch/>
        </p:blipFill>
        <p:spPr>
          <a:xfrm>
            <a:off x="2524642" y="1699104"/>
            <a:ext cx="6972825" cy="3931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2D4A1-AE27-7646-9591-880CA515024E}"/>
              </a:ext>
            </a:extLst>
          </p:cNvPr>
          <p:cNvSpPr txBox="1"/>
          <p:nvPr/>
        </p:nvSpPr>
        <p:spPr>
          <a:xfrm>
            <a:off x="3308455" y="5602672"/>
            <a:ext cx="5575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unique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nouns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question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correct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answer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043D46D-2880-1D47-83EF-7E986B6FE3E2}"/>
              </a:ext>
            </a:extLst>
          </p:cNvPr>
          <p:cNvSpPr txBox="1">
            <a:spLocks/>
          </p:cNvSpPr>
          <p:nvPr/>
        </p:nvSpPr>
        <p:spPr>
          <a:xfrm>
            <a:off x="600642" y="980041"/>
            <a:ext cx="8750748" cy="67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83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6D8FBD4-9E05-8346-A710-944729F5DA8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754541-C7AA-CB48-B4E2-B700B5482564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1FBA7D-F07A-AC48-9AF6-AB7BD2E5FB1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B538F-28BF-FC4B-8CCB-73405EA6BC2D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4404B6-725D-324C-8018-DA92454AB89F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7793E4-0368-274D-A070-DF09DEDE9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" b="8658"/>
          <a:stretch/>
        </p:blipFill>
        <p:spPr>
          <a:xfrm>
            <a:off x="2524642" y="1699104"/>
            <a:ext cx="6972825" cy="3931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2D4A1-AE27-7646-9591-880CA515024E}"/>
              </a:ext>
            </a:extLst>
          </p:cNvPr>
          <p:cNvSpPr txBox="1"/>
          <p:nvPr/>
        </p:nvSpPr>
        <p:spPr>
          <a:xfrm>
            <a:off x="3308455" y="5602672"/>
            <a:ext cx="5575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unique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nouns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question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correct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answer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043D46D-2880-1D47-83EF-7E986B6FE3E2}"/>
              </a:ext>
            </a:extLst>
          </p:cNvPr>
          <p:cNvSpPr txBox="1">
            <a:spLocks/>
          </p:cNvSpPr>
          <p:nvPr/>
        </p:nvSpPr>
        <p:spPr>
          <a:xfrm>
            <a:off x="600642" y="980041"/>
            <a:ext cx="8750748" cy="67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9E1CDD-74E0-B24A-9D95-3A5163D179FD}"/>
              </a:ext>
            </a:extLst>
          </p:cNvPr>
          <p:cNvCxnSpPr>
            <a:cxnSpLocks/>
          </p:cNvCxnSpPr>
          <p:nvPr/>
        </p:nvCxnSpPr>
        <p:spPr>
          <a:xfrm>
            <a:off x="3911419" y="2337200"/>
            <a:ext cx="5920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32EF45-A898-3146-B68D-0EEC434413AB}"/>
              </a:ext>
            </a:extLst>
          </p:cNvPr>
          <p:cNvCxnSpPr>
            <a:cxnSpLocks/>
          </p:cNvCxnSpPr>
          <p:nvPr/>
        </p:nvCxnSpPr>
        <p:spPr>
          <a:xfrm>
            <a:off x="4439533" y="3448778"/>
            <a:ext cx="452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1BC05E-E0C5-514A-BC24-B7221FF1A3A6}"/>
              </a:ext>
            </a:extLst>
          </p:cNvPr>
          <p:cNvCxnSpPr>
            <a:cxnSpLocks/>
          </p:cNvCxnSpPr>
          <p:nvPr/>
        </p:nvCxnSpPr>
        <p:spPr>
          <a:xfrm>
            <a:off x="3911419" y="2905951"/>
            <a:ext cx="5375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013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6D8FBD4-9E05-8346-A710-944729F5DA8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754541-C7AA-CB48-B4E2-B700B5482564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1FBA7D-F07A-AC48-9AF6-AB7BD2E5FB1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B538F-28BF-FC4B-8CCB-73405EA6BC2D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4404B6-725D-324C-8018-DA92454AB89F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7793E4-0368-274D-A070-DF09DEDE9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" b="8658"/>
          <a:stretch/>
        </p:blipFill>
        <p:spPr>
          <a:xfrm>
            <a:off x="2524642" y="1699104"/>
            <a:ext cx="6972825" cy="3931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2D4A1-AE27-7646-9591-880CA515024E}"/>
              </a:ext>
            </a:extLst>
          </p:cNvPr>
          <p:cNvSpPr txBox="1"/>
          <p:nvPr/>
        </p:nvSpPr>
        <p:spPr>
          <a:xfrm>
            <a:off x="3308455" y="5602672"/>
            <a:ext cx="5575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Top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unique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nouns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question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correct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answer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043D46D-2880-1D47-83EF-7E986B6FE3E2}"/>
              </a:ext>
            </a:extLst>
          </p:cNvPr>
          <p:cNvSpPr txBox="1">
            <a:spLocks/>
          </p:cNvSpPr>
          <p:nvPr/>
        </p:nvSpPr>
        <p:spPr>
          <a:xfrm>
            <a:off x="600642" y="980041"/>
            <a:ext cx="8750748" cy="67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13BDB4-A30B-1D43-9BF8-4C3E4763C171}"/>
              </a:ext>
            </a:extLst>
          </p:cNvPr>
          <p:cNvCxnSpPr>
            <a:cxnSpLocks/>
          </p:cNvCxnSpPr>
          <p:nvPr/>
        </p:nvCxnSpPr>
        <p:spPr>
          <a:xfrm>
            <a:off x="3949339" y="4023813"/>
            <a:ext cx="5378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886E38-5170-AB46-9BDA-539DDF66A743}"/>
              </a:ext>
            </a:extLst>
          </p:cNvPr>
          <p:cNvCxnSpPr>
            <a:cxnSpLocks/>
          </p:cNvCxnSpPr>
          <p:nvPr/>
        </p:nvCxnSpPr>
        <p:spPr>
          <a:xfrm>
            <a:off x="6156782" y="4873797"/>
            <a:ext cx="8096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186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056E29-ED8F-6342-99CD-F7F3ED8E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774" y="1249244"/>
            <a:ext cx="6155871" cy="37308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FDAF03-206C-894B-84A3-626141079AC1}"/>
              </a:ext>
            </a:extLst>
          </p:cNvPr>
          <p:cNvSpPr txBox="1"/>
          <p:nvPr/>
        </p:nvSpPr>
        <p:spPr>
          <a:xfrm>
            <a:off x="6374511" y="4980075"/>
            <a:ext cx="5817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Distribution of question types based on answer types.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C4678D-B602-084E-AC76-9CBEBD779AA5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7C4A4A-D778-DC49-A6B9-1A1AF4352FFD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22EC4E3-8821-2C4D-A9BD-A27CA0536C9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48ED23-BA1C-EE4F-895F-2FDCACB16004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301E45-A4F0-7745-BC74-CFFF590BDED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980FA93-976D-124B-AC5D-1AB08F9A93BF}"/>
              </a:ext>
            </a:extLst>
          </p:cNvPr>
          <p:cNvSpPr txBox="1">
            <a:spLocks/>
          </p:cNvSpPr>
          <p:nvPr/>
        </p:nvSpPr>
        <p:spPr>
          <a:xfrm>
            <a:off x="663383" y="1542821"/>
            <a:ext cx="5253404" cy="289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Question types:</a:t>
            </a:r>
          </a:p>
          <a:p>
            <a:pPr lvl="1"/>
            <a:r>
              <a:rPr lang="en-US" dirty="0"/>
              <a:t>Abstract (what): text summarization</a:t>
            </a:r>
          </a:p>
          <a:p>
            <a:pPr lvl="1"/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(what): action recognition</a:t>
            </a:r>
            <a:endParaRPr lang="en-US" dirty="0"/>
          </a:p>
          <a:p>
            <a:pPr lvl="1"/>
            <a:r>
              <a:rPr lang="en-US" dirty="0"/>
              <a:t>Reasoning (why): reasoning</a:t>
            </a:r>
          </a:p>
          <a:p>
            <a:pPr lvl="1"/>
            <a:r>
              <a:rPr lang="en-US" dirty="0"/>
              <a:t>…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2487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81" y="916611"/>
            <a:ext cx="3518609" cy="462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42217-FD04-7648-A384-79BE1056CEC9}"/>
              </a:ext>
            </a:extLst>
          </p:cNvPr>
          <p:cNvSpPr txBox="1"/>
          <p:nvPr/>
        </p:nvSpPr>
        <p:spPr>
          <a:xfrm>
            <a:off x="1214554" y="4249886"/>
            <a:ext cx="976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Comparison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TVQA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various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existing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video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datasets.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OE = open-ended, MC = multiple-choices. Q. Src. = Question Sources, it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indicates where the questions are raised from.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3FC78A-0147-684C-84C2-CDC12053501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E3C1B3-CEB4-A545-B859-7D7D1B2FA44E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E017B5-408B-1D42-A58B-BA93A652DAE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4BCB18-C1EB-5F42-A773-BC0FD933E7E5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ED93D9-ECEC-984E-9C79-0EB3AD97A2BB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F7819F-9414-FE44-9CC5-C68681B36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19" t="14042" r="14363" b="73841"/>
          <a:stretch/>
        </p:blipFill>
        <p:spPr>
          <a:xfrm>
            <a:off x="293368" y="1584964"/>
            <a:ext cx="11185392" cy="266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42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81" y="916611"/>
            <a:ext cx="3518609" cy="462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42217-FD04-7648-A384-79BE1056CEC9}"/>
              </a:ext>
            </a:extLst>
          </p:cNvPr>
          <p:cNvSpPr txBox="1"/>
          <p:nvPr/>
        </p:nvSpPr>
        <p:spPr>
          <a:xfrm>
            <a:off x="1214554" y="4249886"/>
            <a:ext cx="976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Comparison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TVQA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various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existing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video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datasets.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OE = open-ended, MC = multiple-choices. Q. Src. = Question Sources, it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indicates where the questions are raised from.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3FC78A-0147-684C-84C2-CDC12053501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E3C1B3-CEB4-A545-B859-7D7D1B2FA44E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E017B5-408B-1D42-A58B-BA93A652DAE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4BCB18-C1EB-5F42-A773-BC0FD933E7E5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ED93D9-ECEC-984E-9C79-0EB3AD97A2BB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F7819F-9414-FE44-9CC5-C68681B36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19" t="14042" r="14363" b="73841"/>
          <a:stretch/>
        </p:blipFill>
        <p:spPr>
          <a:xfrm>
            <a:off x="293368" y="1584964"/>
            <a:ext cx="11185392" cy="2664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90C84F-651D-2C4F-AE1F-87AA5ABA99D1}"/>
              </a:ext>
            </a:extLst>
          </p:cNvPr>
          <p:cNvSpPr/>
          <p:nvPr/>
        </p:nvSpPr>
        <p:spPr>
          <a:xfrm>
            <a:off x="2168166" y="1951769"/>
            <a:ext cx="6193409" cy="208332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D008C-FD9C-F542-8389-9472A7FF5CB6}"/>
              </a:ext>
            </a:extLst>
          </p:cNvPr>
          <p:cNvSpPr/>
          <p:nvPr/>
        </p:nvSpPr>
        <p:spPr>
          <a:xfrm>
            <a:off x="9671900" y="1922578"/>
            <a:ext cx="1630838" cy="22345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43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81" y="916611"/>
            <a:ext cx="3518609" cy="462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42217-FD04-7648-A384-79BE1056CEC9}"/>
              </a:ext>
            </a:extLst>
          </p:cNvPr>
          <p:cNvSpPr txBox="1"/>
          <p:nvPr/>
        </p:nvSpPr>
        <p:spPr>
          <a:xfrm>
            <a:off x="1214554" y="4249886"/>
            <a:ext cx="976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Comparison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TVQA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various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existing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video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datasets.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OE = open-ended, MC = multiple-choices. Q. Src. = Question Sources, it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indicates where the questions are raised from.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3FC78A-0147-684C-84C2-CDC12053501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E3C1B3-CEB4-A545-B859-7D7D1B2FA44E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E017B5-408B-1D42-A58B-BA93A652DAE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4BCB18-C1EB-5F42-A773-BC0FD933E7E5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ED93D9-ECEC-984E-9C79-0EB3AD97A2BB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F7819F-9414-FE44-9CC5-C68681B36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19" t="14042" r="14363" b="73841"/>
          <a:stretch/>
        </p:blipFill>
        <p:spPr>
          <a:xfrm>
            <a:off x="293368" y="1584964"/>
            <a:ext cx="11185392" cy="2664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90C84F-651D-2C4F-AE1F-87AA5ABA99D1}"/>
              </a:ext>
            </a:extLst>
          </p:cNvPr>
          <p:cNvSpPr/>
          <p:nvPr/>
        </p:nvSpPr>
        <p:spPr>
          <a:xfrm>
            <a:off x="2168166" y="1951769"/>
            <a:ext cx="6193409" cy="208332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D008C-FD9C-F542-8389-9472A7FF5CB6}"/>
              </a:ext>
            </a:extLst>
          </p:cNvPr>
          <p:cNvSpPr/>
          <p:nvPr/>
        </p:nvSpPr>
        <p:spPr>
          <a:xfrm>
            <a:off x="9671900" y="1922578"/>
            <a:ext cx="1630838" cy="22345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D1C447-88F3-374E-803C-49D21A0AEF98}"/>
              </a:ext>
            </a:extLst>
          </p:cNvPr>
          <p:cNvCxnSpPr>
            <a:cxnSpLocks/>
          </p:cNvCxnSpPr>
          <p:nvPr/>
        </p:nvCxnSpPr>
        <p:spPr>
          <a:xfrm>
            <a:off x="8483419" y="3094486"/>
            <a:ext cx="9905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B1114E-5369-FB41-A19C-2F2024C3F53D}"/>
              </a:ext>
            </a:extLst>
          </p:cNvPr>
          <p:cNvCxnSpPr>
            <a:cxnSpLocks/>
          </p:cNvCxnSpPr>
          <p:nvPr/>
        </p:nvCxnSpPr>
        <p:spPr>
          <a:xfrm>
            <a:off x="8473992" y="3972750"/>
            <a:ext cx="9905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07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81" y="916611"/>
            <a:ext cx="3518609" cy="462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42217-FD04-7648-A384-79BE1056CEC9}"/>
              </a:ext>
            </a:extLst>
          </p:cNvPr>
          <p:cNvSpPr txBox="1"/>
          <p:nvPr/>
        </p:nvSpPr>
        <p:spPr>
          <a:xfrm>
            <a:off x="1214554" y="4249886"/>
            <a:ext cx="976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Comparison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TVQA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various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existing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video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datasets.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OE = open-ended, MC = multiple-choices. Q. Src. = Question Sources, it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indicates where the questions are raised from.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3FC78A-0147-684C-84C2-CDC12053501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E3C1B3-CEB4-A545-B859-7D7D1B2FA44E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E017B5-408B-1D42-A58B-BA93A652DAE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4BCB18-C1EB-5F42-A773-BC0FD933E7E5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ED93D9-ECEC-984E-9C79-0EB3AD97A2BB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F7819F-9414-FE44-9CC5-C68681B36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19" t="14042" r="14363" b="73841"/>
          <a:stretch/>
        </p:blipFill>
        <p:spPr>
          <a:xfrm>
            <a:off x="293368" y="1584964"/>
            <a:ext cx="11185392" cy="2664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90C84F-651D-2C4F-AE1F-87AA5ABA99D1}"/>
              </a:ext>
            </a:extLst>
          </p:cNvPr>
          <p:cNvSpPr/>
          <p:nvPr/>
        </p:nvSpPr>
        <p:spPr>
          <a:xfrm>
            <a:off x="2168166" y="1847656"/>
            <a:ext cx="7682844" cy="22911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52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81" y="916611"/>
            <a:ext cx="3518609" cy="462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42217-FD04-7648-A384-79BE1056CEC9}"/>
              </a:ext>
            </a:extLst>
          </p:cNvPr>
          <p:cNvSpPr txBox="1"/>
          <p:nvPr/>
        </p:nvSpPr>
        <p:spPr>
          <a:xfrm>
            <a:off x="1214554" y="4249886"/>
            <a:ext cx="976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Comparison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TVQA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various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existing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video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QA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datasets.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OE = open-ended, MC = multiple-choices. Q. Src. = Question Sources, it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indicates where the questions are raised from.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3FC78A-0147-684C-84C2-CDC12053501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1E3C1B3-CEB4-A545-B859-7D7D1B2FA44E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4E017B5-408B-1D42-A58B-BA93A652DAE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4BCB18-C1EB-5F42-A773-BC0FD933E7E5}"/>
                  </a:ext>
                </a:extLst>
              </p:cNvPr>
              <p:cNvSpPr txBox="1"/>
              <p:nvPr/>
            </p:nvSpPr>
            <p:spPr>
              <a:xfrm>
                <a:off x="4278530" y="1172"/>
                <a:ext cx="346505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Statistics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ED93D9-ECEC-984E-9C79-0EB3AD97A2BB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F7819F-9414-FE44-9CC5-C68681B36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19" t="14042" r="14363" b="73841"/>
          <a:stretch/>
        </p:blipFill>
        <p:spPr>
          <a:xfrm>
            <a:off x="293368" y="1584964"/>
            <a:ext cx="11185392" cy="2664922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6AB9314-939A-0A44-897C-9CD07702BF56}"/>
              </a:ext>
            </a:extLst>
          </p:cNvPr>
          <p:cNvSpPr/>
          <p:nvPr/>
        </p:nvSpPr>
        <p:spPr>
          <a:xfrm>
            <a:off x="8201320" y="3732421"/>
            <a:ext cx="2681857" cy="28280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3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421EA0-3822-AE4E-A057-B8B5A30F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421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" y="1490881"/>
            <a:ext cx="11292840" cy="1636147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TVQA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DATASET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Localized, Compositional Video Question Answering Dataset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C6136F-BB2B-8C4B-ADAF-CB4189A8F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0169" y="4675139"/>
            <a:ext cx="1103290" cy="1103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D2EDD2-6E24-7D4E-AF3D-7FF49A518558}"/>
              </a:ext>
            </a:extLst>
          </p:cNvPr>
          <p:cNvSpPr/>
          <p:nvPr/>
        </p:nvSpPr>
        <p:spPr>
          <a:xfrm>
            <a:off x="791742" y="5912849"/>
            <a:ext cx="21601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150493-A1FE-6A46-95D4-E9F0A4B3A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4490" y="4675139"/>
            <a:ext cx="1103290" cy="11032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2D4DCB-B754-F446-AC52-B96FCA9DAA64}"/>
              </a:ext>
            </a:extLst>
          </p:cNvPr>
          <p:cNvSpPr/>
          <p:nvPr/>
        </p:nvSpPr>
        <p:spPr>
          <a:xfrm>
            <a:off x="3466421" y="5912849"/>
            <a:ext cx="2601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AA2B07-4E2B-424A-8189-64613A59613F}"/>
              </a:ext>
            </a:extLst>
          </p:cNvPr>
          <p:cNvSpPr/>
          <p:nvPr/>
        </p:nvSpPr>
        <p:spPr>
          <a:xfrm>
            <a:off x="4445820" y="3035834"/>
            <a:ext cx="35189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tvqa.cs.unc.edu</a:t>
            </a:r>
            <a:endParaRPr lang="en-US" sz="4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55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69D237-38CF-F947-9966-070321E0EA30}"/>
              </a:ext>
            </a:extLst>
          </p:cNvPr>
          <p:cNvSpPr txBox="1">
            <a:spLocks/>
          </p:cNvSpPr>
          <p:nvPr/>
        </p:nvSpPr>
        <p:spPr>
          <a:xfrm>
            <a:off x="289559" y="1080627"/>
            <a:ext cx="9813408" cy="54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annotation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FB57A-21C8-094C-B77F-2E9DE4BCB63D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620A8C-7B35-A344-9276-187A45FF10ED}"/>
                </a:ext>
              </a:extLst>
            </p:cNvPr>
            <p:cNvGrpSpPr/>
            <p:nvPr/>
          </p:nvGrpSpPr>
          <p:grpSpPr>
            <a:xfrm>
              <a:off x="0" y="-2359"/>
              <a:ext cx="12192000" cy="569519"/>
              <a:chOff x="0" y="-1707"/>
              <a:chExt cx="12192000" cy="41207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A101839-D326-3042-A44C-4503030AEE7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16F554-C0ED-8644-8404-9D320FA2CC66}"/>
                  </a:ext>
                </a:extLst>
              </p:cNvPr>
              <p:cNvSpPr txBox="1"/>
              <p:nvPr/>
            </p:nvSpPr>
            <p:spPr>
              <a:xfrm>
                <a:off x="5362975" y="-1707"/>
                <a:ext cx="1791709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Tasks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FE3B2E-B5A9-6044-A26D-542F06D2BF4C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EF6A61-F69C-9447-8B37-794DEEE7494C}"/>
              </a:ext>
            </a:extLst>
          </p:cNvPr>
          <p:cNvGrpSpPr/>
          <p:nvPr/>
        </p:nvGrpSpPr>
        <p:grpSpPr>
          <a:xfrm>
            <a:off x="359378" y="1776079"/>
            <a:ext cx="11653613" cy="1361981"/>
            <a:chOff x="1525559" y="4514847"/>
            <a:chExt cx="7894079" cy="9225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1145E99-824A-9840-A7D3-128271BA1C1F}"/>
                </a:ext>
              </a:extLst>
            </p:cNvPr>
            <p:cNvGrpSpPr/>
            <p:nvPr/>
          </p:nvGrpSpPr>
          <p:grpSpPr>
            <a:xfrm>
              <a:off x="1838325" y="4514847"/>
              <a:ext cx="7152797" cy="666750"/>
              <a:chOff x="1924050" y="4505322"/>
              <a:chExt cx="7152797" cy="66675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120E434-D4DF-D441-B139-B12345124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4050" y="450532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A813285-D397-A14E-B580-2CC0EA03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909" y="450532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37AD9F2-BD3D-2142-92F1-6D79A50A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768" y="4505322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0FFD3AA-9163-C749-8168-B6DB35F05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8619" y="4505322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C57D7AC-A9DC-1749-B33A-F3E8CAFD5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3050" y="4505322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A0B0C7C-4DCA-2647-9016-51D866B9F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1515" y="4505322"/>
                <a:ext cx="1185332" cy="666749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8F860F-AC3F-6348-B710-B7EC73E0CCB4}"/>
                </a:ext>
              </a:extLst>
            </p:cNvPr>
            <p:cNvSpPr txBox="1"/>
            <p:nvPr/>
          </p:nvSpPr>
          <p:spPr>
            <a:xfrm>
              <a:off x="8911237" y="5124714"/>
              <a:ext cx="508401" cy="312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2D5758F-D7D2-3948-AA76-71816C449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230" y="5310493"/>
              <a:ext cx="69418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C926E0-825B-D44C-87E3-B06B6CCAC6D9}"/>
                </a:ext>
              </a:extLst>
            </p:cNvPr>
            <p:cNvSpPr txBox="1"/>
            <p:nvPr/>
          </p:nvSpPr>
          <p:spPr>
            <a:xfrm>
              <a:off x="1525559" y="5120014"/>
              <a:ext cx="404159" cy="312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0s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559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69D237-38CF-F947-9966-070321E0EA30}"/>
              </a:ext>
            </a:extLst>
          </p:cNvPr>
          <p:cNvSpPr txBox="1">
            <a:spLocks/>
          </p:cNvSpPr>
          <p:nvPr/>
        </p:nvSpPr>
        <p:spPr>
          <a:xfrm>
            <a:off x="289559" y="1080627"/>
            <a:ext cx="9813408" cy="54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annotation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FB57A-21C8-094C-B77F-2E9DE4BCB63D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620A8C-7B35-A344-9276-187A45FF10ED}"/>
                </a:ext>
              </a:extLst>
            </p:cNvPr>
            <p:cNvGrpSpPr/>
            <p:nvPr/>
          </p:nvGrpSpPr>
          <p:grpSpPr>
            <a:xfrm>
              <a:off x="0" y="-2359"/>
              <a:ext cx="12192000" cy="569519"/>
              <a:chOff x="0" y="-1707"/>
              <a:chExt cx="12192000" cy="41207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A101839-D326-3042-A44C-4503030AEE7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16F554-C0ED-8644-8404-9D320FA2CC66}"/>
                  </a:ext>
                </a:extLst>
              </p:cNvPr>
              <p:cNvSpPr txBox="1"/>
              <p:nvPr/>
            </p:nvSpPr>
            <p:spPr>
              <a:xfrm>
                <a:off x="5362975" y="-1707"/>
                <a:ext cx="1791709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Tasks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FE3B2E-B5A9-6044-A26D-542F06D2BF4C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EF6A61-F69C-9447-8B37-794DEEE7494C}"/>
              </a:ext>
            </a:extLst>
          </p:cNvPr>
          <p:cNvGrpSpPr/>
          <p:nvPr/>
        </p:nvGrpSpPr>
        <p:grpSpPr>
          <a:xfrm>
            <a:off x="359378" y="1776079"/>
            <a:ext cx="11653613" cy="1361981"/>
            <a:chOff x="1525559" y="4514847"/>
            <a:chExt cx="7894079" cy="9225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1145E99-824A-9840-A7D3-128271BA1C1F}"/>
                </a:ext>
              </a:extLst>
            </p:cNvPr>
            <p:cNvGrpSpPr/>
            <p:nvPr/>
          </p:nvGrpSpPr>
          <p:grpSpPr>
            <a:xfrm>
              <a:off x="1838325" y="4514847"/>
              <a:ext cx="7152797" cy="666750"/>
              <a:chOff x="1924050" y="4505322"/>
              <a:chExt cx="7152797" cy="66675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120E434-D4DF-D441-B139-B12345124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4050" y="450532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A813285-D397-A14E-B580-2CC0EA03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909" y="450532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37AD9F2-BD3D-2142-92F1-6D79A50A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768" y="4505322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0FFD3AA-9163-C749-8168-B6DB35F05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8619" y="4505322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C57D7AC-A9DC-1749-B33A-F3E8CAFD5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3050" y="4505322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A0B0C7C-4DCA-2647-9016-51D866B9F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1515" y="4505322"/>
                <a:ext cx="1185332" cy="666749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8F860F-AC3F-6348-B710-B7EC73E0CCB4}"/>
                </a:ext>
              </a:extLst>
            </p:cNvPr>
            <p:cNvSpPr txBox="1"/>
            <p:nvPr/>
          </p:nvSpPr>
          <p:spPr>
            <a:xfrm>
              <a:off x="8911237" y="5124714"/>
              <a:ext cx="508401" cy="312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2D5758F-D7D2-3948-AA76-71816C449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230" y="5310493"/>
              <a:ext cx="69418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C926E0-825B-D44C-87E3-B06B6CCAC6D9}"/>
                </a:ext>
              </a:extLst>
            </p:cNvPr>
            <p:cNvSpPr txBox="1"/>
            <p:nvPr/>
          </p:nvSpPr>
          <p:spPr>
            <a:xfrm>
              <a:off x="1525559" y="5120014"/>
              <a:ext cx="404159" cy="312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0s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6442A9-4D07-074D-BA31-C3EE2AE60673}"/>
              </a:ext>
            </a:extLst>
          </p:cNvPr>
          <p:cNvGrpSpPr/>
          <p:nvPr/>
        </p:nvGrpSpPr>
        <p:grpSpPr>
          <a:xfrm>
            <a:off x="821098" y="4155876"/>
            <a:ext cx="10669133" cy="1905679"/>
            <a:chOff x="703337" y="3904039"/>
            <a:chExt cx="10669133" cy="190567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EFA641-7156-4349-89F3-D6A38CE0E277}"/>
                </a:ext>
              </a:extLst>
            </p:cNvPr>
            <p:cNvGrpSpPr/>
            <p:nvPr/>
          </p:nvGrpSpPr>
          <p:grpSpPr>
            <a:xfrm>
              <a:off x="717401" y="3934812"/>
              <a:ext cx="10568726" cy="1438681"/>
              <a:chOff x="1838325" y="4514847"/>
              <a:chExt cx="7159183" cy="97455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CAF2DF0-98B4-3F4A-A188-6BFE7A293BC8}"/>
                  </a:ext>
                </a:extLst>
              </p:cNvPr>
              <p:cNvGrpSpPr/>
              <p:nvPr/>
            </p:nvGrpSpPr>
            <p:grpSpPr>
              <a:xfrm>
                <a:off x="1838325" y="4514847"/>
                <a:ext cx="7159183" cy="666750"/>
                <a:chOff x="1924050" y="4505322"/>
                <a:chExt cx="7159183" cy="666750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3131921A-8945-B14E-B6AE-36BD30DB31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24050" y="450532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A71872BD-EC99-3242-9615-ADD24C8D1D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8909" y="450532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C6E4F247-2B8F-C14F-AC5D-35ACE438F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3768" y="4505322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A6365129-856A-BA47-811E-E9658D25C6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8619" y="4505322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FCA42A1B-78FA-8C42-BADC-575BD8388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3050" y="4505322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7BCEBBE-9F2D-F140-B3C6-338DC6676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7901" y="4505322"/>
                  <a:ext cx="1185332" cy="666749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41EBB5-A190-FD4B-8EA2-FE0324A74715}"/>
                  </a:ext>
                </a:extLst>
              </p:cNvPr>
              <p:cNvSpPr txBox="1"/>
              <p:nvPr/>
            </p:nvSpPr>
            <p:spPr>
              <a:xfrm>
                <a:off x="5355634" y="5176671"/>
                <a:ext cx="508401" cy="312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10s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28D5145-52C5-E140-AF03-D53EA93A1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5609" y="5337957"/>
                <a:ext cx="22027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1ECDB05-20A7-6047-93FA-4BEA44F6C851}"/>
                  </a:ext>
                </a:extLst>
              </p:cNvPr>
              <p:cNvSpPr txBox="1"/>
              <p:nvPr/>
            </p:nvSpPr>
            <p:spPr>
              <a:xfrm>
                <a:off x="2706299" y="5174787"/>
                <a:ext cx="404159" cy="312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2s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8CC18B-34A1-9740-8C72-57F2C352488B}"/>
                </a:ext>
              </a:extLst>
            </p:cNvPr>
            <p:cNvSpPr txBox="1"/>
            <p:nvPr/>
          </p:nvSpPr>
          <p:spPr>
            <a:xfrm>
              <a:off x="1947422" y="5370709"/>
              <a:ext cx="1039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ECE509-B09A-F745-B02D-2B920BE6C9EB}"/>
                </a:ext>
              </a:extLst>
            </p:cNvPr>
            <p:cNvSpPr txBox="1"/>
            <p:nvPr/>
          </p:nvSpPr>
          <p:spPr>
            <a:xfrm>
              <a:off x="5673330" y="5378831"/>
              <a:ext cx="7649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939B07-0360-2C4A-B306-5781B45AC35F}"/>
                </a:ext>
              </a:extLst>
            </p:cNvPr>
            <p:cNvSpPr/>
            <p:nvPr/>
          </p:nvSpPr>
          <p:spPr>
            <a:xfrm>
              <a:off x="703337" y="3924768"/>
              <a:ext cx="1753987" cy="101505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927156E-6193-4246-81AC-2DFBD885F5CB}"/>
                </a:ext>
              </a:extLst>
            </p:cNvPr>
            <p:cNvSpPr/>
            <p:nvPr/>
          </p:nvSpPr>
          <p:spPr>
            <a:xfrm>
              <a:off x="6029688" y="3904039"/>
              <a:ext cx="5342782" cy="104583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4A71E6-400E-654B-8994-A34EFD712B87}"/>
                </a:ext>
              </a:extLst>
            </p:cNvPr>
            <p:cNvSpPr/>
            <p:nvPr/>
          </p:nvSpPr>
          <p:spPr>
            <a:xfrm>
              <a:off x="2471388" y="3926876"/>
              <a:ext cx="3537724" cy="1002268"/>
            </a:xfrm>
            <a:prstGeom prst="rect">
              <a:avLst/>
            </a:prstGeom>
            <a:noFill/>
            <a:ln w="50800">
              <a:solidFill>
                <a:srgbClr val="4B9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A4D65E4-2E81-5543-9BF8-4813919ABA5E}"/>
              </a:ext>
            </a:extLst>
          </p:cNvPr>
          <p:cNvSpPr txBox="1">
            <a:spLocks/>
          </p:cNvSpPr>
          <p:nvPr/>
        </p:nvSpPr>
        <p:spPr>
          <a:xfrm>
            <a:off x="289559" y="3407169"/>
            <a:ext cx="9813408" cy="54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timestamp</a:t>
            </a:r>
            <a:r>
              <a:rPr lang="zh-CN" altLang="en-US" dirty="0"/>
              <a:t> </a:t>
            </a:r>
            <a:r>
              <a:rPr lang="en-US" altLang="zh-CN" dirty="0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4251518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300851-37EF-DA4C-AA0A-2472248A05CB}"/>
              </a:ext>
            </a:extLst>
          </p:cNvPr>
          <p:cNvSpPr/>
          <p:nvPr/>
        </p:nvSpPr>
        <p:spPr>
          <a:xfrm>
            <a:off x="7107976" y="2713808"/>
            <a:ext cx="332815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A0E771-AE5C-9543-A930-95B48866FD61}"/>
              </a:ext>
            </a:extLst>
          </p:cNvPr>
          <p:cNvSpPr/>
          <p:nvPr/>
        </p:nvSpPr>
        <p:spPr>
          <a:xfrm>
            <a:off x="1217679" y="1760180"/>
            <a:ext cx="4878321" cy="3046988"/>
          </a:xfrm>
          <a:prstGeom prst="rect">
            <a:avLst/>
          </a:prstGeom>
          <a:ln w="19050">
            <a:solidFill>
              <a:srgbClr val="4B9CE3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when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sword?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 book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BD4E35-5F7E-994D-B243-7C82F3FAF262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4992A-596E-2D45-8499-701982D40AA2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51ECB6-7FE3-EC46-A41D-EE3458DE272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4F5EF6-7AEE-B747-8656-3700D1470B48}"/>
                  </a:ext>
                </a:extLst>
              </p:cNvPr>
              <p:cNvSpPr txBox="1"/>
              <p:nvPr/>
            </p:nvSpPr>
            <p:spPr>
              <a:xfrm>
                <a:off x="5149266" y="-1707"/>
                <a:ext cx="1893467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Input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14FA03-5303-314C-8E23-CE2BE24C9B16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015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5C04841-E744-5E45-97B4-DA76D8DFFD4E}"/>
              </a:ext>
            </a:extLst>
          </p:cNvPr>
          <p:cNvSpPr/>
          <p:nvPr/>
        </p:nvSpPr>
        <p:spPr>
          <a:xfrm>
            <a:off x="719249" y="2377053"/>
            <a:ext cx="5376751" cy="1938992"/>
          </a:xfrm>
          <a:prstGeom prst="rect">
            <a:avLst/>
          </a:prstGeom>
          <a:ln w="19050">
            <a:solidFill>
              <a:srgbClr val="4B9CE3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(Howard:)Sheldon, he‘s got Raj.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your sleep spell.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Sheldon. Sheldon.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(Sheldon:)I've got the Sword of Azeroth.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300851-37EF-DA4C-AA0A-2472248A05CB}"/>
              </a:ext>
            </a:extLst>
          </p:cNvPr>
          <p:cNvSpPr/>
          <p:nvPr/>
        </p:nvSpPr>
        <p:spPr>
          <a:xfrm>
            <a:off x="7107976" y="3100327"/>
            <a:ext cx="37399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ubtitle sentences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953EE90-403F-3D4C-8487-42E789CEB1E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253B3E3-94E0-3E49-AF37-C397D8B0ADAD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9CF2A18-7FDA-4344-B35B-E3F3BA48560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FDF7EF6-9FD6-8B42-B7FB-87A07F6AE48C}"/>
                  </a:ext>
                </a:extLst>
              </p:cNvPr>
              <p:cNvSpPr txBox="1"/>
              <p:nvPr/>
            </p:nvSpPr>
            <p:spPr>
              <a:xfrm>
                <a:off x="5149266" y="-1707"/>
                <a:ext cx="1893467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Input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E146CEF-A3C9-4C49-AC4B-90E166B71595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037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300851-37EF-DA4C-AA0A-2472248A05CB}"/>
              </a:ext>
            </a:extLst>
          </p:cNvPr>
          <p:cNvSpPr/>
          <p:nvPr/>
        </p:nvSpPr>
        <p:spPr>
          <a:xfrm>
            <a:off x="7509674" y="3270531"/>
            <a:ext cx="37399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470C3D-F3C5-8542-A917-CE2B9A8A6228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690F8ED-78F4-084B-9058-500C76D98E0C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42AB0D4-CFEA-4046-BDD9-0EBFF72B743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B282E9-AB87-1847-B31F-03E14522A86E}"/>
                  </a:ext>
                </a:extLst>
              </p:cNvPr>
              <p:cNvSpPr txBox="1"/>
              <p:nvPr/>
            </p:nvSpPr>
            <p:spPr>
              <a:xfrm>
                <a:off x="5149266" y="-1707"/>
                <a:ext cx="1893467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Input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CDED1F0-BCD8-FB4E-A1EE-B45584E92E17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25B325-2136-6347-B7C6-3A11032055BC}"/>
              </a:ext>
            </a:extLst>
          </p:cNvPr>
          <p:cNvGrpSpPr/>
          <p:nvPr/>
        </p:nvGrpSpPr>
        <p:grpSpPr>
          <a:xfrm>
            <a:off x="946305" y="1845177"/>
            <a:ext cx="4647965" cy="2850707"/>
            <a:chOff x="946305" y="1579625"/>
            <a:chExt cx="5377981" cy="32984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B0992C-C39C-4B40-AA37-3827853F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305" y="1579625"/>
              <a:ext cx="4714240" cy="2651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1CB362-B012-EB4D-9E0B-6560272E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794" y="1795186"/>
              <a:ext cx="4714240" cy="26517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3B90D2-84A4-354A-BB6F-634BBABF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5920" y="2010747"/>
              <a:ext cx="4714240" cy="265176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D69BE1-831D-3C48-804D-B33E7955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0046" y="2226308"/>
              <a:ext cx="4714240" cy="2651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702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300851-37EF-DA4C-AA0A-2472248A05CB}"/>
              </a:ext>
            </a:extLst>
          </p:cNvPr>
          <p:cNvSpPr/>
          <p:nvPr/>
        </p:nvSpPr>
        <p:spPr>
          <a:xfrm>
            <a:off x="7586134" y="2801854"/>
            <a:ext cx="38311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(img)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023245-3C2B-5A48-A61E-607261A75991}"/>
              </a:ext>
            </a:extLst>
          </p:cNvPr>
          <p:cNvCxnSpPr/>
          <p:nvPr/>
        </p:nvCxnSpPr>
        <p:spPr>
          <a:xfrm>
            <a:off x="7375954" y="3070164"/>
            <a:ext cx="4737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B5947-A032-5A4F-A387-8A3C9D5469D7}"/>
              </a:ext>
            </a:extLst>
          </p:cNvPr>
          <p:cNvGrpSpPr/>
          <p:nvPr/>
        </p:nvGrpSpPr>
        <p:grpSpPr>
          <a:xfrm>
            <a:off x="4894879" y="2785125"/>
            <a:ext cx="2402242" cy="643875"/>
            <a:chOff x="4669325" y="3379713"/>
            <a:chExt cx="2402242" cy="64387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2865389-B4B4-3D48-BF3A-CE721AA0DACC}"/>
                </a:ext>
              </a:extLst>
            </p:cNvPr>
            <p:cNvSpPr/>
            <p:nvPr/>
          </p:nvSpPr>
          <p:spPr>
            <a:xfrm>
              <a:off x="5071004" y="3379713"/>
              <a:ext cx="1720089" cy="643875"/>
            </a:xfrm>
            <a:prstGeom prst="roundRect">
              <a:avLst/>
            </a:prstGeom>
            <a:noFill/>
            <a:ln w="1905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C5BF13-81B5-7149-8765-6CA41F278122}"/>
                </a:ext>
              </a:extLst>
            </p:cNvPr>
            <p:cNvSpPr/>
            <p:nvPr/>
          </p:nvSpPr>
          <p:spPr>
            <a:xfrm>
              <a:off x="4669325" y="3444833"/>
              <a:ext cx="240224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ResNet101</a:t>
              </a:r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45A4B15-7D1C-8549-994F-E74095166257}"/>
              </a:ext>
            </a:extLst>
          </p:cNvPr>
          <p:cNvSpPr/>
          <p:nvPr/>
        </p:nvSpPr>
        <p:spPr>
          <a:xfrm>
            <a:off x="160299" y="643211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He, </a:t>
            </a:r>
            <a:r>
              <a:rPr lang="en-US" altLang="zh-CN" sz="1000" dirty="0" err="1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Kaiming</a:t>
            </a:r>
            <a:r>
              <a:rPr lang="en-US" altLang="zh-CN" sz="10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, et al. Deep residual learning for image recognition. CVPR 2016</a:t>
            </a:r>
          </a:p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Russakovsky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Olga, et al.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large scale visual recognition challenge. 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IJCV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E2C371-D485-6E45-A408-EA169F7D1A18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983340-71EF-934A-9802-1E754689359E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DC1ECB6-4A0E-7848-9D91-58BA324AE99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32A6C9-51C9-B94A-93B2-D1A1264453C5}"/>
                  </a:ext>
                </a:extLst>
              </p:cNvPr>
              <p:cNvSpPr txBox="1"/>
              <p:nvPr/>
            </p:nvSpPr>
            <p:spPr>
              <a:xfrm>
                <a:off x="5149266" y="-1707"/>
                <a:ext cx="1893467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Input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F344E4-50D0-BB43-BADB-2E30AAC22FE5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1077A2-8D5F-9641-ADDE-39659BBA3494}"/>
              </a:ext>
            </a:extLst>
          </p:cNvPr>
          <p:cNvGrpSpPr/>
          <p:nvPr/>
        </p:nvGrpSpPr>
        <p:grpSpPr>
          <a:xfrm>
            <a:off x="776425" y="2066989"/>
            <a:ext cx="3173014" cy="2006350"/>
            <a:chOff x="946305" y="1579625"/>
            <a:chExt cx="3914941" cy="247548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C2AC278-6F64-1845-9DCF-94A48F1C0BC2}"/>
                </a:ext>
              </a:extLst>
            </p:cNvPr>
            <p:cNvCxnSpPr/>
            <p:nvPr/>
          </p:nvCxnSpPr>
          <p:spPr>
            <a:xfrm>
              <a:off x="4337416" y="3070164"/>
              <a:ext cx="47376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906120E-4841-4041-B4FD-DC5A55BA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305" y="1579625"/>
              <a:ext cx="3251200" cy="18288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1D7E00-80A3-EB45-8103-C09F6DB21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794" y="1795186"/>
              <a:ext cx="3251200" cy="1828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8A0584-D862-AD43-8CBA-95393BEB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5920" y="2010747"/>
              <a:ext cx="3251200" cy="1828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E981AA-2CA4-8C48-808F-A8320FD9A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0046" y="2226308"/>
              <a:ext cx="3251200" cy="1828800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E509D7-8958-6042-A447-B751C35786C1}"/>
              </a:ext>
            </a:extLst>
          </p:cNvPr>
          <p:cNvCxnSpPr/>
          <p:nvPr/>
        </p:nvCxnSpPr>
        <p:spPr>
          <a:xfrm>
            <a:off x="4337416" y="3070164"/>
            <a:ext cx="4737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79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300851-37EF-DA4C-AA0A-2472248A05CB}"/>
              </a:ext>
            </a:extLst>
          </p:cNvPr>
          <p:cNvSpPr/>
          <p:nvPr/>
        </p:nvSpPr>
        <p:spPr>
          <a:xfrm>
            <a:off x="7556301" y="4195257"/>
            <a:ext cx="440142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(reg)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2AC278-6F64-1845-9DCF-94A48F1C0BC2}"/>
              </a:ext>
            </a:extLst>
          </p:cNvPr>
          <p:cNvCxnSpPr/>
          <p:nvPr/>
        </p:nvCxnSpPr>
        <p:spPr>
          <a:xfrm>
            <a:off x="4337416" y="3070164"/>
            <a:ext cx="4737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023245-3C2B-5A48-A61E-607261A75991}"/>
              </a:ext>
            </a:extLst>
          </p:cNvPr>
          <p:cNvCxnSpPr/>
          <p:nvPr/>
        </p:nvCxnSpPr>
        <p:spPr>
          <a:xfrm>
            <a:off x="7133934" y="3085738"/>
            <a:ext cx="4737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B5947-A032-5A4F-A387-8A3C9D5469D7}"/>
              </a:ext>
            </a:extLst>
          </p:cNvPr>
          <p:cNvGrpSpPr/>
          <p:nvPr/>
        </p:nvGrpSpPr>
        <p:grpSpPr>
          <a:xfrm>
            <a:off x="4551908" y="2608972"/>
            <a:ext cx="2310530" cy="922384"/>
            <a:chOff x="4369560" y="3478312"/>
            <a:chExt cx="2402242" cy="54527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2865389-B4B4-3D48-BF3A-CE721AA0DACC}"/>
                </a:ext>
              </a:extLst>
            </p:cNvPr>
            <p:cNvSpPr/>
            <p:nvPr/>
          </p:nvSpPr>
          <p:spPr>
            <a:xfrm>
              <a:off x="5071004" y="3496726"/>
              <a:ext cx="1523426" cy="526862"/>
            </a:xfrm>
            <a:prstGeom prst="roundRect">
              <a:avLst/>
            </a:prstGeom>
            <a:noFill/>
            <a:ln w="1905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C5BF13-81B5-7149-8765-6CA41F278122}"/>
                </a:ext>
              </a:extLst>
            </p:cNvPr>
            <p:cNvSpPr/>
            <p:nvPr/>
          </p:nvSpPr>
          <p:spPr>
            <a:xfrm>
              <a:off x="4369560" y="3478312"/>
              <a:ext cx="2402242" cy="527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</a:t>
              </a:r>
              <a:r>
                <a:rPr lang="zh-CN" alt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DF84A-F26F-B94C-B4AF-E727C1BACD6D}"/>
              </a:ext>
            </a:extLst>
          </p:cNvPr>
          <p:cNvSpPr/>
          <p:nvPr/>
        </p:nvSpPr>
        <p:spPr>
          <a:xfrm>
            <a:off x="4370729" y="3763321"/>
            <a:ext cx="3000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95B01A-083A-0F45-8E9A-68E0E535FB3E}"/>
              </a:ext>
            </a:extLst>
          </p:cNvPr>
          <p:cNvSpPr/>
          <p:nvPr/>
        </p:nvSpPr>
        <p:spPr>
          <a:xfrm>
            <a:off x="147263" y="6273684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Ren,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Shaoqing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Faster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Towards real-time object detection with region proposal networks. 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2015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Anderson, Peter, et al. Bottom-up and top-down attention for image captioning and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VQA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Krishna,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Ranjay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Visual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enome: Connecting language and vision using crowdsourced dense image annotations. 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IJCV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B098A5-83D2-114F-96DF-FAF9D4DB96C3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EEAFAFB-0E61-774C-A3B0-8A57BFC59488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F2FF6D-95A1-0B44-9EDB-7AA815438C3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6E5458-B8E9-2A40-97E8-49C7702BDD98}"/>
                  </a:ext>
                </a:extLst>
              </p:cNvPr>
              <p:cNvSpPr txBox="1"/>
              <p:nvPr/>
            </p:nvSpPr>
            <p:spPr>
              <a:xfrm>
                <a:off x="5149266" y="-1707"/>
                <a:ext cx="1893467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Input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A8953D0-3C6E-F644-B375-342E518D28B6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59B998-D872-7246-A18D-AF1A5082AE93}"/>
              </a:ext>
            </a:extLst>
          </p:cNvPr>
          <p:cNvGrpSpPr/>
          <p:nvPr/>
        </p:nvGrpSpPr>
        <p:grpSpPr>
          <a:xfrm>
            <a:off x="776425" y="2066989"/>
            <a:ext cx="3173014" cy="2006350"/>
            <a:chOff x="946305" y="1579625"/>
            <a:chExt cx="3914941" cy="247548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DE412BF-9045-9D49-B8C0-C19D4463A2DC}"/>
                </a:ext>
              </a:extLst>
            </p:cNvPr>
            <p:cNvCxnSpPr/>
            <p:nvPr/>
          </p:nvCxnSpPr>
          <p:spPr>
            <a:xfrm>
              <a:off x="4337416" y="3070164"/>
              <a:ext cx="47376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CF7F81-037D-5945-B893-59A77EF9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305" y="1579625"/>
              <a:ext cx="3251200" cy="1828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23E947-56CA-C343-A4F6-B1593E52E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1794" y="1795186"/>
              <a:ext cx="3251200" cy="18288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2370F54-4266-EA4C-A2D3-C45100617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5920" y="2010747"/>
              <a:ext cx="3251200" cy="18288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27B20A3-30F3-2448-8D96-C3C0B7BE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0046" y="2226308"/>
              <a:ext cx="3251200" cy="18288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4CB78C-479F-4641-B004-C38D81C908CE}"/>
              </a:ext>
            </a:extLst>
          </p:cNvPr>
          <p:cNvGrpSpPr/>
          <p:nvPr/>
        </p:nvGrpSpPr>
        <p:grpSpPr>
          <a:xfrm>
            <a:off x="8242563" y="2071928"/>
            <a:ext cx="3256153" cy="2001411"/>
            <a:chOff x="8169495" y="2150906"/>
            <a:chExt cx="3256153" cy="20014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BEEB379-9E3C-1843-AC93-8A82687F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69495" y="2150906"/>
              <a:ext cx="2687704" cy="1515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706B60A-B588-504A-87ED-FEE13A61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40095" y="2312364"/>
              <a:ext cx="2687704" cy="1515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768D98A-FE5F-7544-9DD1-CA8AAAF77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9007" y="2473822"/>
              <a:ext cx="2687704" cy="15156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C94F99-715A-B644-B881-9179F8FC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35609" y="2636717"/>
              <a:ext cx="2690039" cy="151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6568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300851-37EF-DA4C-AA0A-2472248A05CB}"/>
              </a:ext>
            </a:extLst>
          </p:cNvPr>
          <p:cNvSpPr/>
          <p:nvPr/>
        </p:nvSpPr>
        <p:spPr>
          <a:xfrm>
            <a:off x="7607697" y="3941047"/>
            <a:ext cx="440142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(cpt)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6EB5FA0-89D1-884F-B158-AFBD7707C5B0}"/>
              </a:ext>
            </a:extLst>
          </p:cNvPr>
          <p:cNvGrpSpPr/>
          <p:nvPr/>
        </p:nvGrpSpPr>
        <p:grpSpPr>
          <a:xfrm>
            <a:off x="610185" y="1975125"/>
            <a:ext cx="3428207" cy="2158410"/>
            <a:chOff x="710980" y="1130316"/>
            <a:chExt cx="3428207" cy="215841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74CB449-C222-6542-8D9A-0BC246E8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980" y="1130316"/>
              <a:ext cx="2880009" cy="1620000"/>
            </a:xfrm>
            <a:prstGeom prst="rect">
              <a:avLst/>
            </a:prstGeom>
          </p:spPr>
        </p:pic>
        <p:pic>
          <p:nvPicPr>
            <p:cNvPr id="72" name="Picture 71" descr="A picture containing person, indoor, holding, wall&#13;&#10;&#13;&#10;Description automatically generated">
              <a:extLst>
                <a:ext uri="{FF2B5EF4-FFF2-40B4-BE49-F238E27FC236}">
                  <a16:creationId xmlns:a16="http://schemas.microsoft.com/office/drawing/2014/main" id="{F0D8FF30-A284-8843-A345-9F0BBE50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" y="1305822"/>
              <a:ext cx="2880000" cy="1620000"/>
            </a:xfrm>
            <a:prstGeom prst="rect">
              <a:avLst/>
            </a:prstGeom>
          </p:spPr>
        </p:pic>
        <p:pic>
          <p:nvPicPr>
            <p:cNvPr id="74" name="Picture 73" descr="A picture containing indoor, person, wall, man&#13;&#10;&#13;&#10;Description automatically generated">
              <a:extLst>
                <a:ext uri="{FF2B5EF4-FFF2-40B4-BE49-F238E27FC236}">
                  <a16:creationId xmlns:a16="http://schemas.microsoft.com/office/drawing/2014/main" id="{BE6A0C69-EB00-A244-B4DB-8447744A2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197" y="1487274"/>
              <a:ext cx="2880000" cy="1620000"/>
            </a:xfrm>
            <a:prstGeom prst="rect">
              <a:avLst/>
            </a:prstGeom>
          </p:spPr>
        </p:pic>
        <p:pic>
          <p:nvPicPr>
            <p:cNvPr id="76" name="Picture 75" descr="A group of people sitting at a table in a room&#13;&#10;&#13;&#10;Description automatically generated">
              <a:extLst>
                <a:ext uri="{FF2B5EF4-FFF2-40B4-BE49-F238E27FC236}">
                  <a16:creationId xmlns:a16="http://schemas.microsoft.com/office/drawing/2014/main" id="{4D081DE2-FBAC-CD4F-AEBA-1A7D6346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9187" y="1668726"/>
              <a:ext cx="2880000" cy="1620000"/>
            </a:xfrm>
            <a:prstGeom prst="rect">
              <a:avLst/>
            </a:prstGeom>
          </p:spPr>
        </p:pic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2AC278-6F64-1845-9DCF-94A48F1C0BC2}"/>
              </a:ext>
            </a:extLst>
          </p:cNvPr>
          <p:cNvCxnSpPr/>
          <p:nvPr/>
        </p:nvCxnSpPr>
        <p:spPr>
          <a:xfrm>
            <a:off x="4337416" y="3070164"/>
            <a:ext cx="4737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023245-3C2B-5A48-A61E-607261A75991}"/>
              </a:ext>
            </a:extLst>
          </p:cNvPr>
          <p:cNvCxnSpPr/>
          <p:nvPr/>
        </p:nvCxnSpPr>
        <p:spPr>
          <a:xfrm>
            <a:off x="7133934" y="3085738"/>
            <a:ext cx="4737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B5947-A032-5A4F-A387-8A3C9D5469D7}"/>
              </a:ext>
            </a:extLst>
          </p:cNvPr>
          <p:cNvGrpSpPr/>
          <p:nvPr/>
        </p:nvGrpSpPr>
        <p:grpSpPr>
          <a:xfrm>
            <a:off x="4551908" y="2608972"/>
            <a:ext cx="2310530" cy="922384"/>
            <a:chOff x="4369560" y="3478312"/>
            <a:chExt cx="2402242" cy="54527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2865389-B4B4-3D48-BF3A-CE721AA0DACC}"/>
                </a:ext>
              </a:extLst>
            </p:cNvPr>
            <p:cNvSpPr/>
            <p:nvPr/>
          </p:nvSpPr>
          <p:spPr>
            <a:xfrm>
              <a:off x="5071004" y="3496726"/>
              <a:ext cx="1523426" cy="526862"/>
            </a:xfrm>
            <a:prstGeom prst="roundRect">
              <a:avLst/>
            </a:prstGeom>
            <a:noFill/>
            <a:ln w="1905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C5BF13-81B5-7149-8765-6CA41F278122}"/>
                </a:ext>
              </a:extLst>
            </p:cNvPr>
            <p:cNvSpPr/>
            <p:nvPr/>
          </p:nvSpPr>
          <p:spPr>
            <a:xfrm>
              <a:off x="4369560" y="3478312"/>
              <a:ext cx="2402242" cy="527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</a:t>
              </a:r>
              <a:r>
                <a:rPr lang="zh-CN" alt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DF84A-F26F-B94C-B4AF-E727C1BACD6D}"/>
              </a:ext>
            </a:extLst>
          </p:cNvPr>
          <p:cNvSpPr/>
          <p:nvPr/>
        </p:nvSpPr>
        <p:spPr>
          <a:xfrm>
            <a:off x="4370729" y="3763321"/>
            <a:ext cx="3000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95B01A-083A-0F45-8E9A-68E0E535FB3E}"/>
              </a:ext>
            </a:extLst>
          </p:cNvPr>
          <p:cNvSpPr/>
          <p:nvPr/>
        </p:nvSpPr>
        <p:spPr>
          <a:xfrm>
            <a:off x="147263" y="6273684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Ren,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Shaoqing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Faster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Towards real-time object detection with region proposal networks. 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2015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Anderson, Peter, et al. Bottom-up and top-down attention for image captioning and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VQA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Krishna,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Ranjay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Visual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enome: Connecting language and vision using crowdsourced dense image annotations. 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IJCV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EAC986-C793-6149-AFFC-F0D557ED62CF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466A3E7-89FD-1C4B-8B55-2C0DEF9B5BD5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BD2615-6728-6C47-A65F-01F50EEA91E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725EE8-E349-5C45-B55F-6B13617576AE}"/>
                  </a:ext>
                </a:extLst>
              </p:cNvPr>
              <p:cNvSpPr txBox="1"/>
              <p:nvPr/>
            </p:nvSpPr>
            <p:spPr>
              <a:xfrm>
                <a:off x="5149266" y="-1707"/>
                <a:ext cx="1893467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Input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444EF5-0A1A-D048-87C7-2A7B17E5FD73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97E9B2B-EC63-2148-B4E7-991615FFCD4E}"/>
              </a:ext>
            </a:extLst>
          </p:cNvPr>
          <p:cNvSpPr/>
          <p:nvPr/>
        </p:nvSpPr>
        <p:spPr>
          <a:xfrm>
            <a:off x="8351600" y="2513535"/>
            <a:ext cx="3186835" cy="1200329"/>
          </a:xfrm>
          <a:prstGeom prst="rect">
            <a:avLst/>
          </a:prstGeom>
          <a:ln w="19050">
            <a:solidFill>
              <a:srgbClr val="4B9CE3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floor, table, room, green shirt, blue curtain, chair, laptop, shelf, red chair,</a:t>
            </a:r>
          </a:p>
        </p:txBody>
      </p:sp>
    </p:spTree>
    <p:extLst>
      <p:ext uri="{BB962C8B-B14F-4D97-AF65-F5344CB8AC3E}">
        <p14:creationId xmlns:p14="http://schemas.microsoft.com/office/powerpoint/2010/main" val="3713426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56EFBD-D23C-2A4D-BDCC-06A9501E3307}"/>
              </a:ext>
            </a:extLst>
          </p:cNvPr>
          <p:cNvSpPr txBox="1"/>
          <p:nvPr/>
        </p:nvSpPr>
        <p:spPr>
          <a:xfrm>
            <a:off x="6745495" y="1317160"/>
            <a:ext cx="527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Faster</a:t>
            </a:r>
            <a:r>
              <a:rPr lang="zh-CN" altLang="en-US" sz="2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R-CNN</a:t>
            </a:r>
            <a:r>
              <a:rPr lang="zh-CN" altLang="en-US" sz="2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detection</a:t>
            </a:r>
            <a:r>
              <a:rPr lang="zh-CN" altLang="en-US" sz="2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lang="zh-CN" altLang="en-US" sz="2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regional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visual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(image embeddings inside the bounding boxes)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visual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concepts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(shown in the caption)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used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answer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question:</a:t>
            </a:r>
          </a:p>
          <a:p>
            <a:endParaRPr lang="en-US" altLang="zh-CN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‘What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is Sheldon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holding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when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everyone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at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door?’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200" dirty="0">
                <a:solidFill>
                  <a:srgbClr val="92D050"/>
                </a:solidFill>
                <a:latin typeface="Times New Roman" charset="0"/>
                <a:ea typeface="Times New Roman" charset="0"/>
                <a:cs typeface="Times New Roman" charset="0"/>
              </a:rPr>
              <a:t>basket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39145-66A3-7D4E-951C-6E486AC2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63" y="1160281"/>
            <a:ext cx="6224265" cy="428166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7E2203-9898-7446-A42C-7DF79D824BB0}"/>
              </a:ext>
            </a:extLst>
          </p:cNvPr>
          <p:cNvSpPr/>
          <p:nvPr/>
        </p:nvSpPr>
        <p:spPr>
          <a:xfrm>
            <a:off x="147263" y="6273684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Ren,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Shaoqing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Faster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Towards real-time object detection with region proposal networks. 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2015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Anderson, Peter, et al. Bottom-up and top-down attention for image captioning and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VQA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Krishna,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Ranjay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Visual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enome: Connecting language and vision using crowdsourced dense image annotations. 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IJCV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11FBA3-F6C5-F548-923C-13FE029837F1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081F13-5092-9E48-A18C-2991A608B1AA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3DD99B-9A1C-E04B-901B-56D764A3DD9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EA305C-F121-FC4F-A012-FF49B5E85992}"/>
                  </a:ext>
                </a:extLst>
              </p:cNvPr>
              <p:cNvSpPr txBox="1"/>
              <p:nvPr/>
            </p:nvSpPr>
            <p:spPr>
              <a:xfrm>
                <a:off x="5149266" y="-1707"/>
                <a:ext cx="1893467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Input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434E9CE-7F5F-1442-AD1F-40CE67BCCB11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703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5CFCE-65D3-0C4A-8A78-8DBB2998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29" y="1833215"/>
            <a:ext cx="11154677" cy="399783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583619-ECAC-6C44-B101-BC1A52F5E56D}"/>
              </a:ext>
            </a:extLst>
          </p:cNvPr>
          <p:cNvSpPr txBox="1">
            <a:spLocks/>
          </p:cNvSpPr>
          <p:nvPr/>
        </p:nvSpPr>
        <p:spPr>
          <a:xfrm>
            <a:off x="378653" y="765287"/>
            <a:ext cx="10874830" cy="765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Multiple streams, each stream deals</a:t>
            </a:r>
            <a:r>
              <a:rPr lang="zh-CN" altLang="en-US" sz="2600" dirty="0"/>
              <a:t> </a:t>
            </a:r>
            <a:r>
              <a:rPr lang="en-US" altLang="zh-CN" sz="2600" dirty="0"/>
              <a:t>with</a:t>
            </a:r>
            <a:r>
              <a:rPr lang="zh-CN" altLang="en-US" sz="2600" dirty="0"/>
              <a:t> </a:t>
            </a:r>
            <a:r>
              <a:rPr lang="en-US" altLang="zh-CN" sz="2600" dirty="0"/>
              <a:t>different contextual</a:t>
            </a:r>
            <a:r>
              <a:rPr lang="zh-CN" altLang="en-US" sz="2600" dirty="0"/>
              <a:t> </a:t>
            </a:r>
            <a:r>
              <a:rPr lang="en-US" altLang="zh-CN" sz="2600" dirty="0"/>
              <a:t>input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605477-EEB0-D74C-B423-B69B44B375A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982E81B-7526-B848-9E32-06C5F6C29F54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6B6F528-3A14-3040-B1AE-3D828399B5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AA9CA0-627D-7941-8DE9-70249890F139}"/>
                  </a:ext>
                </a:extLst>
              </p:cNvPr>
              <p:cNvSpPr txBox="1"/>
              <p:nvPr/>
            </p:nvSpPr>
            <p:spPr>
              <a:xfrm>
                <a:off x="5009706" y="-1707"/>
                <a:ext cx="245772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Overview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D6C65A-FC94-F94E-B4A0-72AE4F185A79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33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421EA0-3822-AE4E-A057-B8B5A30F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421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" y="1490881"/>
            <a:ext cx="11292840" cy="1636147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TVQA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DATASET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Localized, Compositional Video Question Answering Dataset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C6136F-BB2B-8C4B-ADAF-CB4189A8F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0169" y="4675139"/>
            <a:ext cx="1103290" cy="1103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D2EDD2-6E24-7D4E-AF3D-7FF49A518558}"/>
              </a:ext>
            </a:extLst>
          </p:cNvPr>
          <p:cNvSpPr/>
          <p:nvPr/>
        </p:nvSpPr>
        <p:spPr>
          <a:xfrm>
            <a:off x="791742" y="5912849"/>
            <a:ext cx="21601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150493-A1FE-6A46-95D4-E9F0A4B3A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4490" y="4675139"/>
            <a:ext cx="1103290" cy="11032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2D4DCB-B754-F446-AC52-B96FCA9DAA64}"/>
              </a:ext>
            </a:extLst>
          </p:cNvPr>
          <p:cNvSpPr/>
          <p:nvPr/>
        </p:nvSpPr>
        <p:spPr>
          <a:xfrm>
            <a:off x="3466421" y="5912849"/>
            <a:ext cx="2601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19EDB7-96D0-9549-A200-0BE1CCADC90D}"/>
              </a:ext>
            </a:extLst>
          </p:cNvPr>
          <p:cNvSpPr/>
          <p:nvPr/>
        </p:nvSpPr>
        <p:spPr>
          <a:xfrm>
            <a:off x="6654295" y="5912849"/>
            <a:ext cx="1803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Localized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10560E-561C-4840-A5E7-67AA66490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4500" y="4675139"/>
            <a:ext cx="1103290" cy="11032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AA2B07-4E2B-424A-8189-64613A59613F}"/>
              </a:ext>
            </a:extLst>
          </p:cNvPr>
          <p:cNvSpPr/>
          <p:nvPr/>
        </p:nvSpPr>
        <p:spPr>
          <a:xfrm>
            <a:off x="4445820" y="3035834"/>
            <a:ext cx="35189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tvqa.cs.unc.edu</a:t>
            </a:r>
            <a:endParaRPr lang="en-US" sz="4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76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5CFCE-65D3-0C4A-8A78-8DBB2998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29" y="1833215"/>
            <a:ext cx="11154677" cy="399783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583619-ECAC-6C44-B101-BC1A52F5E56D}"/>
              </a:ext>
            </a:extLst>
          </p:cNvPr>
          <p:cNvSpPr txBox="1">
            <a:spLocks/>
          </p:cNvSpPr>
          <p:nvPr/>
        </p:nvSpPr>
        <p:spPr>
          <a:xfrm>
            <a:off x="378653" y="765287"/>
            <a:ext cx="10874830" cy="765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Multiple streams, each stream deals</a:t>
            </a:r>
            <a:r>
              <a:rPr lang="zh-CN" altLang="en-US" sz="2600" dirty="0"/>
              <a:t> </a:t>
            </a:r>
            <a:r>
              <a:rPr lang="en-US" altLang="zh-CN" sz="2600" dirty="0"/>
              <a:t>with</a:t>
            </a:r>
            <a:r>
              <a:rPr lang="zh-CN" altLang="en-US" sz="2600" dirty="0"/>
              <a:t> </a:t>
            </a:r>
            <a:r>
              <a:rPr lang="en-US" altLang="zh-CN" sz="2600" dirty="0"/>
              <a:t>different contextual</a:t>
            </a:r>
            <a:r>
              <a:rPr lang="zh-CN" altLang="en-US" sz="2600" dirty="0"/>
              <a:t> </a:t>
            </a:r>
            <a:r>
              <a:rPr lang="en-US" altLang="zh-CN" sz="2600" dirty="0"/>
              <a:t>input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605477-EEB0-D74C-B423-B69B44B375A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982E81B-7526-B848-9E32-06C5F6C29F54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6B6F528-3A14-3040-B1AE-3D828399B5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AA9CA0-627D-7941-8DE9-70249890F139}"/>
                  </a:ext>
                </a:extLst>
              </p:cNvPr>
              <p:cNvSpPr txBox="1"/>
              <p:nvPr/>
            </p:nvSpPr>
            <p:spPr>
              <a:xfrm>
                <a:off x="5009706" y="-1707"/>
                <a:ext cx="245772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Overview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D6C65A-FC94-F94E-B4A0-72AE4F185A79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D45233-28C0-304F-BBCF-3180E3750E07}"/>
              </a:ext>
            </a:extLst>
          </p:cNvPr>
          <p:cNvSpPr txBox="1"/>
          <p:nvPr/>
        </p:nvSpPr>
        <p:spPr>
          <a:xfrm>
            <a:off x="934354" y="1269179"/>
            <a:ext cx="3068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9117C-CB6B-394A-8DE7-0DF700699161}"/>
              </a:ext>
            </a:extLst>
          </p:cNvPr>
          <p:cNvSpPr/>
          <p:nvPr/>
        </p:nvSpPr>
        <p:spPr>
          <a:xfrm>
            <a:off x="661230" y="3832132"/>
            <a:ext cx="8369648" cy="1998918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4D8DF8-D5CD-6C45-93CA-A86920A0E888}"/>
              </a:ext>
            </a:extLst>
          </p:cNvPr>
          <p:cNvSpPr/>
          <p:nvPr/>
        </p:nvSpPr>
        <p:spPr>
          <a:xfrm>
            <a:off x="9030880" y="3959257"/>
            <a:ext cx="735292" cy="214581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90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5CFCE-65D3-0C4A-8A78-8DBB2998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29" y="1833215"/>
            <a:ext cx="11154677" cy="399783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583619-ECAC-6C44-B101-BC1A52F5E56D}"/>
              </a:ext>
            </a:extLst>
          </p:cNvPr>
          <p:cNvSpPr txBox="1">
            <a:spLocks/>
          </p:cNvSpPr>
          <p:nvPr/>
        </p:nvSpPr>
        <p:spPr>
          <a:xfrm>
            <a:off x="378653" y="765287"/>
            <a:ext cx="10874830" cy="765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Multiple streams, each stream deals</a:t>
            </a:r>
            <a:r>
              <a:rPr lang="zh-CN" altLang="en-US" sz="2600" dirty="0"/>
              <a:t> </a:t>
            </a:r>
            <a:r>
              <a:rPr lang="en-US" altLang="zh-CN" sz="2600" dirty="0"/>
              <a:t>with</a:t>
            </a:r>
            <a:r>
              <a:rPr lang="zh-CN" altLang="en-US" sz="2600" dirty="0"/>
              <a:t> </a:t>
            </a:r>
            <a:r>
              <a:rPr lang="en-US" altLang="zh-CN" sz="2600" dirty="0"/>
              <a:t>different contextual</a:t>
            </a:r>
            <a:r>
              <a:rPr lang="zh-CN" altLang="en-US" sz="2600" dirty="0"/>
              <a:t> </a:t>
            </a:r>
            <a:r>
              <a:rPr lang="en-US" altLang="zh-CN" sz="2600" dirty="0"/>
              <a:t>input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605477-EEB0-D74C-B423-B69B44B375A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982E81B-7526-B848-9E32-06C5F6C29F54}"/>
                </a:ext>
              </a:extLst>
            </p:cNvPr>
            <p:cNvGrpSpPr/>
            <p:nvPr/>
          </p:nvGrpSpPr>
          <p:grpSpPr>
            <a:xfrm>
              <a:off x="0" y="-1926"/>
              <a:ext cx="12192000" cy="464913"/>
              <a:chOff x="0" y="-1707"/>
              <a:chExt cx="12192000" cy="41207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6B6F528-3A14-3040-B1AE-3D828399B5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AA9CA0-627D-7941-8DE9-70249890F139}"/>
                  </a:ext>
                </a:extLst>
              </p:cNvPr>
              <p:cNvSpPr txBox="1"/>
              <p:nvPr/>
            </p:nvSpPr>
            <p:spPr>
              <a:xfrm>
                <a:off x="5009706" y="-1707"/>
                <a:ext cx="245772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Overview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D6C65A-FC94-F94E-B4A0-72AE4F185A79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D45233-28C0-304F-BBCF-3180E3750E07}"/>
              </a:ext>
            </a:extLst>
          </p:cNvPr>
          <p:cNvSpPr txBox="1"/>
          <p:nvPr/>
        </p:nvSpPr>
        <p:spPr>
          <a:xfrm>
            <a:off x="934354" y="1269179"/>
            <a:ext cx="3421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D9117C-CB6B-394A-8DE7-0DF700699161}"/>
              </a:ext>
            </a:extLst>
          </p:cNvPr>
          <p:cNvSpPr/>
          <p:nvPr/>
        </p:nvSpPr>
        <p:spPr>
          <a:xfrm>
            <a:off x="661229" y="1809189"/>
            <a:ext cx="8369648" cy="1998918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4D8DF8-D5CD-6C45-93CA-A86920A0E888}"/>
              </a:ext>
            </a:extLst>
          </p:cNvPr>
          <p:cNvSpPr/>
          <p:nvPr/>
        </p:nvSpPr>
        <p:spPr>
          <a:xfrm>
            <a:off x="9021455" y="1536087"/>
            <a:ext cx="735292" cy="214581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35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5CFCE-65D3-0C4A-8A78-8DBB2998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1" b="30030"/>
          <a:stretch/>
        </p:blipFill>
        <p:spPr>
          <a:xfrm>
            <a:off x="666589" y="852892"/>
            <a:ext cx="10670877" cy="26851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51AB7-D8DD-144C-82E0-84D76CE6E4A4}"/>
              </a:ext>
            </a:extLst>
          </p:cNvPr>
          <p:cNvSpPr txBox="1">
            <a:spLocks/>
          </p:cNvSpPr>
          <p:nvPr/>
        </p:nvSpPr>
        <p:spPr>
          <a:xfrm>
            <a:off x="410741" y="3831955"/>
            <a:ext cx="8036810" cy="256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Take the regional visual feature</a:t>
            </a:r>
            <a:r>
              <a:rPr lang="zh-CN" altLang="en-US" sz="2600" dirty="0"/>
              <a:t> </a:t>
            </a:r>
            <a:r>
              <a:rPr lang="en-US" altLang="zh-CN" sz="2600" dirty="0"/>
              <a:t>(reg) stream as an example:</a:t>
            </a:r>
            <a:r>
              <a:rPr lang="en-US" altLang="zh-CN" sz="2000" dirty="0"/>
              <a:t>		         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i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23CC8F-4CC8-EA4A-BE11-AFCBD97C76D0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100971-10B5-2D41-97A0-1AA7DECAC936}"/>
                </a:ext>
              </a:extLst>
            </p:cNvPr>
            <p:cNvGrpSpPr/>
            <p:nvPr/>
          </p:nvGrpSpPr>
          <p:grpSpPr>
            <a:xfrm>
              <a:off x="0" y="0"/>
              <a:ext cx="12192000" cy="462987"/>
              <a:chOff x="0" y="0"/>
              <a:chExt cx="12192000" cy="41036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CEE772-0E21-7E4B-BB24-631CF1B3652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0ABE3A-D2D8-BC4A-8347-F3FB34301998}"/>
                  </a:ext>
                </a:extLst>
              </p:cNvPr>
              <p:cNvSpPr txBox="1"/>
              <p:nvPr/>
            </p:nvSpPr>
            <p:spPr>
              <a:xfrm>
                <a:off x="5038659" y="1172"/>
                <a:ext cx="211468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Details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218471-BD9B-C441-B4D1-DE540BEEAE2A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8F8567-2D03-2246-AE91-02E78884DF50}"/>
              </a:ext>
            </a:extLst>
          </p:cNvPr>
          <p:cNvSpPr/>
          <p:nvPr/>
        </p:nvSpPr>
        <p:spPr>
          <a:xfrm>
            <a:off x="666589" y="2801112"/>
            <a:ext cx="7044397" cy="951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90C48B-9453-9144-B718-624C573B45C1}"/>
              </a:ext>
            </a:extLst>
          </p:cNvPr>
          <p:cNvSpPr/>
          <p:nvPr/>
        </p:nvSpPr>
        <p:spPr>
          <a:xfrm>
            <a:off x="7710986" y="3162699"/>
            <a:ext cx="1745734" cy="5171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2FD89-29C9-FE41-BB51-C255936F8096}"/>
              </a:ext>
            </a:extLst>
          </p:cNvPr>
          <p:cNvSpPr/>
          <p:nvPr/>
        </p:nvSpPr>
        <p:spPr>
          <a:xfrm>
            <a:off x="8224570" y="3162699"/>
            <a:ext cx="1497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6998A3D-D1A3-2941-959D-0C3C1443D12C}"/>
              </a:ext>
            </a:extLst>
          </p:cNvPr>
          <p:cNvSpPr/>
          <p:nvPr/>
        </p:nvSpPr>
        <p:spPr>
          <a:xfrm>
            <a:off x="444692" y="705922"/>
            <a:ext cx="11114670" cy="2979063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58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5CFCE-65D3-0C4A-8A78-8DBB2998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1" b="30030"/>
          <a:stretch/>
        </p:blipFill>
        <p:spPr>
          <a:xfrm>
            <a:off x="666589" y="852892"/>
            <a:ext cx="10670877" cy="26851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51AB7-D8DD-144C-82E0-84D76CE6E4A4}"/>
              </a:ext>
            </a:extLst>
          </p:cNvPr>
          <p:cNvSpPr txBox="1">
            <a:spLocks/>
          </p:cNvSpPr>
          <p:nvPr/>
        </p:nvSpPr>
        <p:spPr>
          <a:xfrm>
            <a:off x="410740" y="3831955"/>
            <a:ext cx="10401803" cy="256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Take the regional visual feature</a:t>
            </a:r>
            <a:r>
              <a:rPr lang="zh-CN" altLang="en-US" sz="2600" dirty="0"/>
              <a:t> </a:t>
            </a:r>
            <a:r>
              <a:rPr lang="en-US" altLang="zh-CN" sz="2600" dirty="0"/>
              <a:t>(reg) stream as an example:</a:t>
            </a:r>
            <a:endParaRPr lang="en-US" altLang="zh-CN" sz="2200" dirty="0"/>
          </a:p>
          <a:p>
            <a:pPr lvl="1">
              <a:lnSpc>
                <a:spcPct val="120000"/>
              </a:lnSpc>
            </a:pPr>
            <a:r>
              <a:rPr lang="en-US" altLang="zh-CN" sz="2200" dirty="0"/>
              <a:t>Question</a:t>
            </a:r>
            <a:r>
              <a:rPr lang="zh-CN" altLang="en-US" sz="2200" dirty="0"/>
              <a:t>    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Answers</a:t>
            </a:r>
            <a:r>
              <a:rPr lang="zh-CN" altLang="en-US" sz="2200" dirty="0"/>
              <a:t>                            </a:t>
            </a:r>
            <a:endParaRPr lang="en-US" altLang="zh-C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23CC8F-4CC8-EA4A-BE11-AFCBD97C76D0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100971-10B5-2D41-97A0-1AA7DECAC936}"/>
                </a:ext>
              </a:extLst>
            </p:cNvPr>
            <p:cNvGrpSpPr/>
            <p:nvPr/>
          </p:nvGrpSpPr>
          <p:grpSpPr>
            <a:xfrm>
              <a:off x="0" y="0"/>
              <a:ext cx="12192000" cy="462987"/>
              <a:chOff x="0" y="0"/>
              <a:chExt cx="12192000" cy="41036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CEE772-0E21-7E4B-BB24-631CF1B3652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0ABE3A-D2D8-BC4A-8347-F3FB34301998}"/>
                  </a:ext>
                </a:extLst>
              </p:cNvPr>
              <p:cNvSpPr txBox="1"/>
              <p:nvPr/>
            </p:nvSpPr>
            <p:spPr>
              <a:xfrm>
                <a:off x="5038937" y="1172"/>
                <a:ext cx="211468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Details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218471-BD9B-C441-B4D1-DE540BEEAE2A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8F8567-2D03-2246-AE91-02E78884DF50}"/>
              </a:ext>
            </a:extLst>
          </p:cNvPr>
          <p:cNvSpPr/>
          <p:nvPr/>
        </p:nvSpPr>
        <p:spPr>
          <a:xfrm>
            <a:off x="666589" y="2801112"/>
            <a:ext cx="7044397" cy="951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90C48B-9453-9144-B718-624C573B45C1}"/>
              </a:ext>
            </a:extLst>
          </p:cNvPr>
          <p:cNvSpPr/>
          <p:nvPr/>
        </p:nvSpPr>
        <p:spPr>
          <a:xfrm>
            <a:off x="7710986" y="3162699"/>
            <a:ext cx="1745734" cy="5171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2FD89-29C9-FE41-BB51-C255936F8096}"/>
              </a:ext>
            </a:extLst>
          </p:cNvPr>
          <p:cNvSpPr/>
          <p:nvPr/>
        </p:nvSpPr>
        <p:spPr>
          <a:xfrm>
            <a:off x="8224570" y="3162699"/>
            <a:ext cx="1497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6998A3D-D1A3-2941-959D-0C3C1443D12C}"/>
              </a:ext>
            </a:extLst>
          </p:cNvPr>
          <p:cNvSpPr/>
          <p:nvPr/>
        </p:nvSpPr>
        <p:spPr>
          <a:xfrm>
            <a:off x="5111798" y="705922"/>
            <a:ext cx="6334440" cy="297906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EA6FAA-1269-C747-8221-4103A03A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56" y="4412342"/>
            <a:ext cx="127000" cy="190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53862-4006-0744-A61D-952CEE81AC66}"/>
              </a:ext>
            </a:extLst>
          </p:cNvPr>
          <p:cNvCxnSpPr>
            <a:cxnSpLocks/>
          </p:cNvCxnSpPr>
          <p:nvPr/>
        </p:nvCxnSpPr>
        <p:spPr>
          <a:xfrm>
            <a:off x="4511494" y="4558392"/>
            <a:ext cx="6816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5FAA1B-EB74-7D4D-8CE1-8B0E67868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687" y="4469492"/>
            <a:ext cx="215900" cy="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869AD-5573-684E-A1D3-DA0713400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94" y="4412342"/>
            <a:ext cx="901700" cy="2921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90114B-915E-EC43-8EC5-3D1446494274}"/>
              </a:ext>
            </a:extLst>
          </p:cNvPr>
          <p:cNvSpPr/>
          <p:nvPr/>
        </p:nvSpPr>
        <p:spPr>
          <a:xfrm>
            <a:off x="998164" y="2793603"/>
            <a:ext cx="4151096" cy="71594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D8F0C0-D55E-0F4E-82FF-78EED0833D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0235"/>
          <a:stretch/>
        </p:blipFill>
        <p:spPr>
          <a:xfrm>
            <a:off x="4795890" y="2253632"/>
            <a:ext cx="243047" cy="1979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BD775D-6589-1749-B263-64476CF3A9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91"/>
          <a:stretch/>
        </p:blipFill>
        <p:spPr>
          <a:xfrm>
            <a:off x="4771002" y="969629"/>
            <a:ext cx="292822" cy="19799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0A71CFC-A5B9-2740-AA47-816522A997E1}"/>
              </a:ext>
            </a:extLst>
          </p:cNvPr>
          <p:cNvSpPr/>
          <p:nvPr/>
        </p:nvSpPr>
        <p:spPr>
          <a:xfrm>
            <a:off x="745762" y="1459168"/>
            <a:ext cx="4366034" cy="7635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6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5CFCE-65D3-0C4A-8A78-8DBB2998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1" b="30030"/>
          <a:stretch/>
        </p:blipFill>
        <p:spPr>
          <a:xfrm>
            <a:off x="666589" y="852892"/>
            <a:ext cx="10670877" cy="26851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51AB7-D8DD-144C-82E0-84D76CE6E4A4}"/>
              </a:ext>
            </a:extLst>
          </p:cNvPr>
          <p:cNvSpPr txBox="1">
            <a:spLocks/>
          </p:cNvSpPr>
          <p:nvPr/>
        </p:nvSpPr>
        <p:spPr>
          <a:xfrm>
            <a:off x="410740" y="3831955"/>
            <a:ext cx="10401803" cy="256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Take the regional visual feature</a:t>
            </a:r>
            <a:r>
              <a:rPr lang="zh-CN" altLang="en-US" sz="2600" dirty="0"/>
              <a:t> </a:t>
            </a:r>
            <a:r>
              <a:rPr lang="en-US" altLang="zh-CN" sz="2600" dirty="0"/>
              <a:t>(reg) stream as an example:</a:t>
            </a:r>
            <a:endParaRPr lang="en-US" altLang="zh-CN" sz="2200" dirty="0"/>
          </a:p>
          <a:p>
            <a:pPr lvl="1">
              <a:lnSpc>
                <a:spcPct val="120000"/>
              </a:lnSpc>
            </a:pPr>
            <a:r>
              <a:rPr lang="en-US" altLang="zh-CN" sz="2200" dirty="0"/>
              <a:t>Question</a:t>
            </a:r>
            <a:r>
              <a:rPr lang="zh-CN" altLang="en-US" sz="2200" dirty="0"/>
              <a:t>    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Answers</a:t>
            </a:r>
            <a:r>
              <a:rPr lang="zh-CN" altLang="en-US" sz="2200" dirty="0"/>
              <a:t>                           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sz="2200" dirty="0"/>
              <a:t>Video</a:t>
            </a:r>
            <a:r>
              <a:rPr lang="zh-CN" altLang="en-US" sz="2200" dirty="0"/>
              <a:t> </a:t>
            </a:r>
            <a:r>
              <a:rPr lang="en-US" altLang="zh-CN" sz="2200" dirty="0"/>
              <a:t>frames</a:t>
            </a:r>
            <a:r>
              <a:rPr lang="zh-CN" altLang="en-US" sz="2200" dirty="0"/>
              <a:t> </a:t>
            </a:r>
            <a:endParaRPr lang="en-US" altLang="zh-CN" sz="22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23CC8F-4CC8-EA4A-BE11-AFCBD97C76D0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100971-10B5-2D41-97A0-1AA7DECAC936}"/>
                </a:ext>
              </a:extLst>
            </p:cNvPr>
            <p:cNvGrpSpPr/>
            <p:nvPr/>
          </p:nvGrpSpPr>
          <p:grpSpPr>
            <a:xfrm>
              <a:off x="0" y="0"/>
              <a:ext cx="12192000" cy="462987"/>
              <a:chOff x="0" y="0"/>
              <a:chExt cx="12192000" cy="41036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CEE772-0E21-7E4B-BB24-631CF1B3652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0ABE3A-D2D8-BC4A-8347-F3FB34301998}"/>
                  </a:ext>
                </a:extLst>
              </p:cNvPr>
              <p:cNvSpPr txBox="1"/>
              <p:nvPr/>
            </p:nvSpPr>
            <p:spPr>
              <a:xfrm>
                <a:off x="5038937" y="1172"/>
                <a:ext cx="211468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Details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218471-BD9B-C441-B4D1-DE540BEEAE2A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8F8567-2D03-2246-AE91-02E78884DF50}"/>
              </a:ext>
            </a:extLst>
          </p:cNvPr>
          <p:cNvSpPr/>
          <p:nvPr/>
        </p:nvSpPr>
        <p:spPr>
          <a:xfrm>
            <a:off x="666589" y="2801112"/>
            <a:ext cx="7044397" cy="951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90C48B-9453-9144-B718-624C573B45C1}"/>
              </a:ext>
            </a:extLst>
          </p:cNvPr>
          <p:cNvSpPr/>
          <p:nvPr/>
        </p:nvSpPr>
        <p:spPr>
          <a:xfrm>
            <a:off x="7710986" y="3162699"/>
            <a:ext cx="1745734" cy="5171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2FD89-29C9-FE41-BB51-C255936F8096}"/>
              </a:ext>
            </a:extLst>
          </p:cNvPr>
          <p:cNvSpPr/>
          <p:nvPr/>
        </p:nvSpPr>
        <p:spPr>
          <a:xfrm>
            <a:off x="8224570" y="3162699"/>
            <a:ext cx="1497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6998A3D-D1A3-2941-959D-0C3C1443D12C}"/>
              </a:ext>
            </a:extLst>
          </p:cNvPr>
          <p:cNvSpPr/>
          <p:nvPr/>
        </p:nvSpPr>
        <p:spPr>
          <a:xfrm>
            <a:off x="5149260" y="696495"/>
            <a:ext cx="6296978" cy="297906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EA6FAA-1269-C747-8221-4103A03A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56" y="4412342"/>
            <a:ext cx="127000" cy="190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53862-4006-0744-A61D-952CEE81AC66}"/>
              </a:ext>
            </a:extLst>
          </p:cNvPr>
          <p:cNvCxnSpPr>
            <a:cxnSpLocks/>
          </p:cNvCxnSpPr>
          <p:nvPr/>
        </p:nvCxnSpPr>
        <p:spPr>
          <a:xfrm>
            <a:off x="4511494" y="4558392"/>
            <a:ext cx="6816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5FAA1B-EB74-7D4D-8CE1-8B0E67868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687" y="4469492"/>
            <a:ext cx="215900" cy="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869AD-5573-684E-A1D3-DA0713400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94" y="4412342"/>
            <a:ext cx="901700" cy="2921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90114B-915E-EC43-8EC5-3D1446494274}"/>
              </a:ext>
            </a:extLst>
          </p:cNvPr>
          <p:cNvSpPr/>
          <p:nvPr/>
        </p:nvSpPr>
        <p:spPr>
          <a:xfrm>
            <a:off x="998164" y="2793603"/>
            <a:ext cx="4151096" cy="71594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D8F0C0-D55E-0F4E-82FF-78EED0833D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0235"/>
          <a:stretch/>
        </p:blipFill>
        <p:spPr>
          <a:xfrm>
            <a:off x="4795890" y="2253632"/>
            <a:ext cx="243047" cy="1979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BD775D-6589-1749-B263-64476CF3A9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91"/>
          <a:stretch/>
        </p:blipFill>
        <p:spPr>
          <a:xfrm>
            <a:off x="4771002" y="969629"/>
            <a:ext cx="292822" cy="19799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389E-0C86-0543-94B2-DE2EBC13355E}"/>
              </a:ext>
            </a:extLst>
          </p:cNvPr>
          <p:cNvCxnSpPr>
            <a:cxnSpLocks/>
          </p:cNvCxnSpPr>
          <p:nvPr/>
        </p:nvCxnSpPr>
        <p:spPr>
          <a:xfrm>
            <a:off x="2829556" y="5008649"/>
            <a:ext cx="6816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2ACF71-0307-A64B-9861-5D8C676D7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558" y="4859043"/>
            <a:ext cx="5588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A2D3D5-EF4D-994B-BC60-3A5BE7275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022" y="1557530"/>
            <a:ext cx="378775" cy="19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3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5CFCE-65D3-0C4A-8A78-8DBB2998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1" b="30030"/>
          <a:stretch/>
        </p:blipFill>
        <p:spPr>
          <a:xfrm>
            <a:off x="666589" y="852892"/>
            <a:ext cx="10670877" cy="26851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51AB7-D8DD-144C-82E0-84D76CE6E4A4}"/>
              </a:ext>
            </a:extLst>
          </p:cNvPr>
          <p:cNvSpPr txBox="1">
            <a:spLocks/>
          </p:cNvSpPr>
          <p:nvPr/>
        </p:nvSpPr>
        <p:spPr>
          <a:xfrm>
            <a:off x="410740" y="3831955"/>
            <a:ext cx="10401803" cy="256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Take the regional visual feature</a:t>
            </a:r>
            <a:r>
              <a:rPr lang="zh-CN" altLang="en-US" sz="2600" dirty="0"/>
              <a:t> </a:t>
            </a:r>
            <a:r>
              <a:rPr lang="en-US" altLang="zh-CN" sz="2600" dirty="0"/>
              <a:t>(reg) stream as an example:</a:t>
            </a:r>
            <a:endParaRPr lang="en-US" altLang="zh-CN" sz="2200" dirty="0"/>
          </a:p>
          <a:p>
            <a:pPr lvl="1">
              <a:lnSpc>
                <a:spcPct val="120000"/>
              </a:lnSpc>
            </a:pPr>
            <a:r>
              <a:rPr lang="en-US" altLang="zh-CN" sz="2200" dirty="0"/>
              <a:t>Question</a:t>
            </a:r>
            <a:r>
              <a:rPr lang="zh-CN" altLang="en-US" sz="2200" dirty="0"/>
              <a:t>    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dirty="0"/>
              <a:t>Answers</a:t>
            </a:r>
            <a:r>
              <a:rPr lang="zh-CN" altLang="en-US" sz="2200" dirty="0"/>
              <a:t>                            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sz="2200" dirty="0"/>
              <a:t>Video</a:t>
            </a:r>
            <a:r>
              <a:rPr lang="zh-CN" altLang="en-US" sz="2200" dirty="0"/>
              <a:t> </a:t>
            </a:r>
            <a:r>
              <a:rPr lang="en-US" altLang="zh-CN" sz="2200" dirty="0"/>
              <a:t>frames</a:t>
            </a:r>
            <a:r>
              <a:rPr lang="zh-CN" altLang="en-US" sz="2200" dirty="0"/>
              <a:t> </a:t>
            </a:r>
            <a:endParaRPr lang="en-US" altLang="zh-CN" sz="2200" dirty="0"/>
          </a:p>
          <a:p>
            <a:pPr lvl="1">
              <a:lnSpc>
                <a:spcPct val="120000"/>
              </a:lnSpc>
            </a:pPr>
            <a:r>
              <a:rPr lang="en-US" altLang="zh-CN" sz="2200" dirty="0"/>
              <a:t>Context-query</a:t>
            </a:r>
            <a:r>
              <a:rPr lang="zh-CN" altLang="en-US" sz="2200" dirty="0"/>
              <a:t> </a:t>
            </a:r>
            <a:r>
              <a:rPr lang="en-US" altLang="zh-CN" sz="2200" dirty="0"/>
              <a:t>pair</a:t>
            </a:r>
            <a:r>
              <a:rPr lang="zh-CN" altLang="en-US" sz="2200" dirty="0"/>
              <a:t> </a:t>
            </a:r>
            <a:r>
              <a:rPr lang="en-US" altLang="zh-CN" sz="2200" dirty="0"/>
              <a:t>(video-question,</a:t>
            </a:r>
            <a:r>
              <a:rPr lang="zh-CN" altLang="en-US" sz="2200" dirty="0"/>
              <a:t> </a:t>
            </a:r>
            <a:r>
              <a:rPr lang="en-US" altLang="zh-CN" sz="2200" dirty="0"/>
              <a:t>video-answer)</a:t>
            </a:r>
            <a:endParaRPr lang="en-US" sz="22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23CC8F-4CC8-EA4A-BE11-AFCBD97C76D0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100971-10B5-2D41-97A0-1AA7DECAC936}"/>
                </a:ext>
              </a:extLst>
            </p:cNvPr>
            <p:cNvGrpSpPr/>
            <p:nvPr/>
          </p:nvGrpSpPr>
          <p:grpSpPr>
            <a:xfrm>
              <a:off x="0" y="0"/>
              <a:ext cx="12192000" cy="462987"/>
              <a:chOff x="0" y="0"/>
              <a:chExt cx="12192000" cy="41036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CEE772-0E21-7E4B-BB24-631CF1B3652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0ABE3A-D2D8-BC4A-8347-F3FB34301998}"/>
                  </a:ext>
                </a:extLst>
              </p:cNvPr>
              <p:cNvSpPr txBox="1"/>
              <p:nvPr/>
            </p:nvSpPr>
            <p:spPr>
              <a:xfrm>
                <a:off x="5038937" y="1172"/>
                <a:ext cx="211468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Details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218471-BD9B-C441-B4D1-DE540BEEAE2A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8F8567-2D03-2246-AE91-02E78884DF50}"/>
              </a:ext>
            </a:extLst>
          </p:cNvPr>
          <p:cNvSpPr/>
          <p:nvPr/>
        </p:nvSpPr>
        <p:spPr>
          <a:xfrm>
            <a:off x="666589" y="2801112"/>
            <a:ext cx="7044397" cy="951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90C48B-9453-9144-B718-624C573B45C1}"/>
              </a:ext>
            </a:extLst>
          </p:cNvPr>
          <p:cNvSpPr/>
          <p:nvPr/>
        </p:nvSpPr>
        <p:spPr>
          <a:xfrm>
            <a:off x="7710986" y="3162699"/>
            <a:ext cx="1745734" cy="5171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2FD89-29C9-FE41-BB51-C255936F8096}"/>
              </a:ext>
            </a:extLst>
          </p:cNvPr>
          <p:cNvSpPr/>
          <p:nvPr/>
        </p:nvSpPr>
        <p:spPr>
          <a:xfrm>
            <a:off x="8224570" y="3162699"/>
            <a:ext cx="1497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6998A3D-D1A3-2941-959D-0C3C1443D12C}"/>
              </a:ext>
            </a:extLst>
          </p:cNvPr>
          <p:cNvSpPr/>
          <p:nvPr/>
        </p:nvSpPr>
        <p:spPr>
          <a:xfrm>
            <a:off x="6991645" y="705922"/>
            <a:ext cx="4454592" cy="297906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EA6FAA-1269-C747-8221-4103A03A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56" y="4412342"/>
            <a:ext cx="127000" cy="190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53862-4006-0744-A61D-952CEE81AC66}"/>
              </a:ext>
            </a:extLst>
          </p:cNvPr>
          <p:cNvCxnSpPr>
            <a:cxnSpLocks/>
          </p:cNvCxnSpPr>
          <p:nvPr/>
        </p:nvCxnSpPr>
        <p:spPr>
          <a:xfrm>
            <a:off x="4511494" y="4558392"/>
            <a:ext cx="6816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5FAA1B-EB74-7D4D-8CE1-8B0E67868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687" y="4469492"/>
            <a:ext cx="215900" cy="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869AD-5573-684E-A1D3-DA0713400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94" y="4412342"/>
            <a:ext cx="901700" cy="2921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90114B-915E-EC43-8EC5-3D1446494274}"/>
              </a:ext>
            </a:extLst>
          </p:cNvPr>
          <p:cNvSpPr/>
          <p:nvPr/>
        </p:nvSpPr>
        <p:spPr>
          <a:xfrm>
            <a:off x="998164" y="2793603"/>
            <a:ext cx="4151096" cy="71594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D8F0C0-D55E-0F4E-82FF-78EED0833D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0235"/>
          <a:stretch/>
        </p:blipFill>
        <p:spPr>
          <a:xfrm>
            <a:off x="4795890" y="2253632"/>
            <a:ext cx="243047" cy="1979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BD775D-6589-1749-B263-64476CF3A9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91"/>
          <a:stretch/>
        </p:blipFill>
        <p:spPr>
          <a:xfrm>
            <a:off x="4771002" y="969629"/>
            <a:ext cx="292822" cy="19799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9C389E-0C86-0543-94B2-DE2EBC13355E}"/>
              </a:ext>
            </a:extLst>
          </p:cNvPr>
          <p:cNvCxnSpPr>
            <a:cxnSpLocks/>
          </p:cNvCxnSpPr>
          <p:nvPr/>
        </p:nvCxnSpPr>
        <p:spPr>
          <a:xfrm>
            <a:off x="2829556" y="5008649"/>
            <a:ext cx="6816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2ACF71-0307-A64B-9861-5D8C676D7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558" y="4859043"/>
            <a:ext cx="5588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A2D3D5-EF4D-994B-BC60-3A5BE7275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022" y="1557530"/>
            <a:ext cx="378775" cy="19799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AC8FC4-BBEA-A54A-978E-AF690D2BD972}"/>
              </a:ext>
            </a:extLst>
          </p:cNvPr>
          <p:cNvCxnSpPr>
            <a:cxnSpLocks/>
          </p:cNvCxnSpPr>
          <p:nvPr/>
        </p:nvCxnSpPr>
        <p:spPr>
          <a:xfrm>
            <a:off x="6991645" y="5463518"/>
            <a:ext cx="6816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751807-541B-B14A-BFA2-AAF74A6A6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4801" y="5316986"/>
            <a:ext cx="16637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E16C0D-7810-F049-82DB-E2DEC19886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5005"/>
          <a:stretch/>
        </p:blipFill>
        <p:spPr>
          <a:xfrm>
            <a:off x="6096000" y="2533428"/>
            <a:ext cx="511470" cy="1995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061708-22CF-044E-BFD0-8D78F71306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47" t="-6074" b="-1"/>
          <a:stretch/>
        </p:blipFill>
        <p:spPr>
          <a:xfrm>
            <a:off x="6077961" y="966306"/>
            <a:ext cx="547548" cy="201319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F4D2D1E-1952-3447-B561-3A496EED1AE6}"/>
              </a:ext>
            </a:extLst>
          </p:cNvPr>
          <p:cNvSpPr/>
          <p:nvPr/>
        </p:nvSpPr>
        <p:spPr>
          <a:xfrm>
            <a:off x="5324694" y="3083835"/>
            <a:ext cx="2710544" cy="35087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context-to-query attention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73BD05-FD6C-9A46-97F5-5F13877CC352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998772" y="2698175"/>
            <a:ext cx="681194" cy="385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128D787-0484-E542-AB26-A39E172D8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079" y="1517107"/>
            <a:ext cx="581380" cy="1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2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5CFCE-65D3-0C4A-8A78-8DBB2998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1" b="30030"/>
          <a:stretch/>
        </p:blipFill>
        <p:spPr>
          <a:xfrm>
            <a:off x="666589" y="852892"/>
            <a:ext cx="10670877" cy="26851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51AB7-D8DD-144C-82E0-84D76CE6E4A4}"/>
              </a:ext>
            </a:extLst>
          </p:cNvPr>
          <p:cNvSpPr txBox="1">
            <a:spLocks/>
          </p:cNvSpPr>
          <p:nvPr/>
        </p:nvSpPr>
        <p:spPr>
          <a:xfrm>
            <a:off x="410740" y="3831955"/>
            <a:ext cx="11429325" cy="256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Take the regional visual feature</a:t>
            </a:r>
            <a:r>
              <a:rPr lang="zh-CN" altLang="en-US" sz="2600" dirty="0"/>
              <a:t> </a:t>
            </a:r>
            <a:r>
              <a:rPr lang="en-US" altLang="zh-CN" sz="2600" dirty="0"/>
              <a:t>(reg) stream as an example:</a:t>
            </a:r>
            <a:r>
              <a:rPr lang="en-US" altLang="zh-CN" sz="2000" dirty="0"/>
              <a:t>		    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/>
              <a:t>Fused</a:t>
            </a:r>
            <a:r>
              <a:rPr lang="zh-CN" altLang="en-US" sz="2200" dirty="0"/>
              <a:t> </a:t>
            </a:r>
            <a:r>
              <a:rPr lang="en-US" altLang="zh-CN" sz="2200" dirty="0"/>
              <a:t>representation</a:t>
            </a:r>
            <a:r>
              <a:rPr lang="zh-CN" altLang="en-US" sz="2200" dirty="0"/>
              <a:t>                             </a:t>
            </a:r>
            <a:r>
              <a:rPr lang="en-US" altLang="zh-CN" sz="2200" dirty="0"/>
              <a:t>answer</a:t>
            </a:r>
            <a:r>
              <a:rPr lang="zh-CN" altLang="en-US" sz="2200" dirty="0"/>
              <a:t> </a:t>
            </a:r>
            <a:r>
              <a:rPr lang="en-US" altLang="zh-CN" sz="2200" dirty="0"/>
              <a:t>probabilities</a:t>
            </a:r>
            <a:endParaRPr lang="en-US" altLang="zh-C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23CC8F-4CC8-EA4A-BE11-AFCBD97C76D0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100971-10B5-2D41-97A0-1AA7DECAC936}"/>
                </a:ext>
              </a:extLst>
            </p:cNvPr>
            <p:cNvGrpSpPr/>
            <p:nvPr/>
          </p:nvGrpSpPr>
          <p:grpSpPr>
            <a:xfrm>
              <a:off x="0" y="0"/>
              <a:ext cx="12192000" cy="462987"/>
              <a:chOff x="0" y="0"/>
              <a:chExt cx="12192000" cy="41036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CEE772-0E21-7E4B-BB24-631CF1B3652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0ABE3A-D2D8-BC4A-8347-F3FB34301998}"/>
                  </a:ext>
                </a:extLst>
              </p:cNvPr>
              <p:cNvSpPr txBox="1"/>
              <p:nvPr/>
            </p:nvSpPr>
            <p:spPr>
              <a:xfrm>
                <a:off x="5038937" y="1172"/>
                <a:ext cx="211468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Details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218471-BD9B-C441-B4D1-DE540BEEAE2A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8F8567-2D03-2246-AE91-02E78884DF50}"/>
              </a:ext>
            </a:extLst>
          </p:cNvPr>
          <p:cNvSpPr/>
          <p:nvPr/>
        </p:nvSpPr>
        <p:spPr>
          <a:xfrm>
            <a:off x="666589" y="2801112"/>
            <a:ext cx="7044397" cy="951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90C48B-9453-9144-B718-624C573B45C1}"/>
              </a:ext>
            </a:extLst>
          </p:cNvPr>
          <p:cNvSpPr/>
          <p:nvPr/>
        </p:nvSpPr>
        <p:spPr>
          <a:xfrm>
            <a:off x="7710986" y="3162699"/>
            <a:ext cx="1745734" cy="5171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2FD89-29C9-FE41-BB51-C255936F8096}"/>
              </a:ext>
            </a:extLst>
          </p:cNvPr>
          <p:cNvSpPr/>
          <p:nvPr/>
        </p:nvSpPr>
        <p:spPr>
          <a:xfrm>
            <a:off x="8224570" y="3162699"/>
            <a:ext cx="1497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6998A3D-D1A3-2941-959D-0C3C1443D12C}"/>
              </a:ext>
            </a:extLst>
          </p:cNvPr>
          <p:cNvSpPr/>
          <p:nvPr/>
        </p:nvSpPr>
        <p:spPr>
          <a:xfrm>
            <a:off x="8070842" y="2895060"/>
            <a:ext cx="1497769" cy="83319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53862-4006-0744-A61D-952CEE81AC66}"/>
              </a:ext>
            </a:extLst>
          </p:cNvPr>
          <p:cNvCxnSpPr>
            <a:cxnSpLocks/>
          </p:cNvCxnSpPr>
          <p:nvPr/>
        </p:nvCxnSpPr>
        <p:spPr>
          <a:xfrm>
            <a:off x="4632131" y="4519339"/>
            <a:ext cx="6816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90114B-915E-EC43-8EC5-3D1446494274}"/>
              </a:ext>
            </a:extLst>
          </p:cNvPr>
          <p:cNvSpPr/>
          <p:nvPr/>
        </p:nvSpPr>
        <p:spPr>
          <a:xfrm>
            <a:off x="998164" y="2793603"/>
            <a:ext cx="4151096" cy="71594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D8F0C0-D55E-0F4E-82FF-78EED0833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235"/>
          <a:stretch/>
        </p:blipFill>
        <p:spPr>
          <a:xfrm>
            <a:off x="4795890" y="2253632"/>
            <a:ext cx="243047" cy="1979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BD775D-6589-1749-B263-64476CF3A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91"/>
          <a:stretch/>
        </p:blipFill>
        <p:spPr>
          <a:xfrm>
            <a:off x="4771002" y="969629"/>
            <a:ext cx="292822" cy="1979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A2D3D5-EF4D-994B-BC60-3A5BE7275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22" y="1557530"/>
            <a:ext cx="378775" cy="1979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E16C0D-7810-F049-82DB-E2DEC19886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005"/>
          <a:stretch/>
        </p:blipFill>
        <p:spPr>
          <a:xfrm>
            <a:off x="6096000" y="2533428"/>
            <a:ext cx="511470" cy="1995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061708-22CF-044E-BFD0-8D78F71306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347" t="-6074" b="-1"/>
          <a:stretch/>
        </p:blipFill>
        <p:spPr>
          <a:xfrm>
            <a:off x="6077961" y="966306"/>
            <a:ext cx="547548" cy="201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D6781-311D-FC4B-9B94-609CE6FCA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079" y="1517107"/>
            <a:ext cx="581380" cy="199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32F0E-8723-1944-B943-2AEE635B6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288" y="4389261"/>
            <a:ext cx="850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70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5CFCE-65D3-0C4A-8A78-8DBB2998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1" b="30030"/>
          <a:stretch/>
        </p:blipFill>
        <p:spPr>
          <a:xfrm>
            <a:off x="666589" y="852892"/>
            <a:ext cx="10670877" cy="268512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51AB7-D8DD-144C-82E0-84D76CE6E4A4}"/>
              </a:ext>
            </a:extLst>
          </p:cNvPr>
          <p:cNvSpPr txBox="1">
            <a:spLocks/>
          </p:cNvSpPr>
          <p:nvPr/>
        </p:nvSpPr>
        <p:spPr>
          <a:xfrm>
            <a:off x="410740" y="3831955"/>
            <a:ext cx="11429325" cy="256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Take the regional visual feature</a:t>
            </a:r>
            <a:r>
              <a:rPr lang="zh-CN" altLang="en-US" sz="2600" dirty="0"/>
              <a:t> </a:t>
            </a:r>
            <a:r>
              <a:rPr lang="en-US" altLang="zh-CN" sz="2600" dirty="0"/>
              <a:t>(reg) stream as an example:</a:t>
            </a:r>
            <a:r>
              <a:rPr lang="en-US" altLang="zh-CN" sz="2000" dirty="0"/>
              <a:t>		    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/>
              <a:t>Fused</a:t>
            </a:r>
            <a:r>
              <a:rPr lang="zh-CN" altLang="en-US" sz="2200" dirty="0"/>
              <a:t> </a:t>
            </a:r>
            <a:r>
              <a:rPr lang="en-US" altLang="zh-CN" sz="2200" dirty="0"/>
              <a:t>representation</a:t>
            </a:r>
            <a:r>
              <a:rPr lang="zh-CN" altLang="en-US" sz="2200" dirty="0"/>
              <a:t>                             </a:t>
            </a:r>
            <a:r>
              <a:rPr lang="en-US" altLang="zh-CN" sz="2200" dirty="0"/>
              <a:t>answer</a:t>
            </a:r>
            <a:r>
              <a:rPr lang="zh-CN" altLang="en-US" sz="2200" dirty="0"/>
              <a:t> </a:t>
            </a:r>
            <a:r>
              <a:rPr lang="en-US" altLang="zh-CN" sz="2200" dirty="0"/>
              <a:t>probabilities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sz="2200" dirty="0"/>
              <a:t>When</a:t>
            </a:r>
            <a:r>
              <a:rPr lang="zh-CN" altLang="en-US" sz="2200" dirty="0"/>
              <a:t> </a:t>
            </a:r>
            <a:r>
              <a:rPr lang="en-US" altLang="zh-CN" sz="2200" dirty="0"/>
              <a:t>multiple</a:t>
            </a:r>
            <a:r>
              <a:rPr lang="zh-CN" altLang="en-US" sz="2200" dirty="0"/>
              <a:t> </a:t>
            </a:r>
            <a:r>
              <a:rPr lang="en-US" altLang="zh-CN" sz="2200" dirty="0"/>
              <a:t>streams</a:t>
            </a:r>
            <a:r>
              <a:rPr lang="zh-CN" altLang="en-US" sz="2200" dirty="0"/>
              <a:t> </a:t>
            </a:r>
            <a:r>
              <a:rPr lang="en-US" altLang="zh-CN" sz="2200" dirty="0"/>
              <a:t>are</a:t>
            </a:r>
            <a:r>
              <a:rPr lang="zh-CN" altLang="en-US" sz="2200" dirty="0"/>
              <a:t> </a:t>
            </a:r>
            <a:r>
              <a:rPr lang="en-US" altLang="zh-CN" sz="2200" dirty="0"/>
              <a:t>used,</a:t>
            </a:r>
            <a:r>
              <a:rPr lang="zh-CN" altLang="en-US" sz="2200" dirty="0"/>
              <a:t> </a:t>
            </a:r>
            <a:r>
              <a:rPr lang="en-US" altLang="zh-CN" sz="2200" dirty="0"/>
              <a:t>their</a:t>
            </a:r>
            <a:r>
              <a:rPr lang="zh-CN" altLang="en-US" sz="2200" dirty="0"/>
              <a:t> </a:t>
            </a:r>
            <a:r>
              <a:rPr lang="en-US" altLang="zh-CN" sz="2200" dirty="0"/>
              <a:t>unnormalized</a:t>
            </a:r>
            <a:r>
              <a:rPr lang="zh-CN" altLang="en-US" sz="2200" dirty="0"/>
              <a:t> </a:t>
            </a:r>
            <a:r>
              <a:rPr lang="en-US" altLang="zh-CN" sz="2200" dirty="0"/>
              <a:t>answer</a:t>
            </a:r>
            <a:r>
              <a:rPr lang="zh-CN" altLang="en-US" sz="2200" dirty="0"/>
              <a:t> </a:t>
            </a:r>
            <a:r>
              <a:rPr lang="en-US" altLang="zh-CN" sz="2200" dirty="0"/>
              <a:t>probabilities</a:t>
            </a:r>
            <a:r>
              <a:rPr lang="zh-CN" altLang="en-US" sz="2200" dirty="0"/>
              <a:t> </a:t>
            </a:r>
            <a:r>
              <a:rPr lang="en-US" altLang="zh-CN" sz="2200" dirty="0"/>
              <a:t>are</a:t>
            </a:r>
            <a:r>
              <a:rPr lang="zh-CN" altLang="en-US" sz="2200" dirty="0"/>
              <a:t> </a:t>
            </a:r>
            <a:r>
              <a:rPr lang="en-US" altLang="zh-CN" sz="2200" dirty="0"/>
              <a:t>added</a:t>
            </a:r>
            <a:r>
              <a:rPr lang="zh-CN" altLang="en-US" sz="2200" dirty="0"/>
              <a:t> </a:t>
            </a:r>
            <a:r>
              <a:rPr lang="en-US" altLang="zh-CN" sz="2200" dirty="0"/>
              <a:t>together</a:t>
            </a:r>
            <a:r>
              <a:rPr lang="zh-CN" altLang="en-US" sz="2200" dirty="0"/>
              <a:t> </a:t>
            </a:r>
            <a:endParaRPr lang="en-US" altLang="zh-CN" sz="22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23CC8F-4CC8-EA4A-BE11-AFCBD97C76D0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1926"/>
            <a:chExt cx="12192000" cy="46491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100971-10B5-2D41-97A0-1AA7DECAC936}"/>
                </a:ext>
              </a:extLst>
            </p:cNvPr>
            <p:cNvGrpSpPr/>
            <p:nvPr/>
          </p:nvGrpSpPr>
          <p:grpSpPr>
            <a:xfrm>
              <a:off x="0" y="0"/>
              <a:ext cx="12192000" cy="462987"/>
              <a:chOff x="0" y="0"/>
              <a:chExt cx="12192000" cy="41036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CEE772-0E21-7E4B-BB24-631CF1B3652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0ABE3A-D2D8-BC4A-8347-F3FB34301998}"/>
                  </a:ext>
                </a:extLst>
              </p:cNvPr>
              <p:cNvSpPr txBox="1"/>
              <p:nvPr/>
            </p:nvSpPr>
            <p:spPr>
              <a:xfrm>
                <a:off x="5038937" y="1172"/>
                <a:ext cx="2114681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Model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Details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218471-BD9B-C441-B4D1-DE540BEEAE2A}"/>
                </a:ext>
              </a:extLst>
            </p:cNvPr>
            <p:cNvSpPr/>
            <p:nvPr/>
          </p:nvSpPr>
          <p:spPr>
            <a:xfrm>
              <a:off x="10102967" y="-1926"/>
              <a:ext cx="2089033" cy="37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8F8567-2D03-2246-AE91-02E78884DF50}"/>
              </a:ext>
            </a:extLst>
          </p:cNvPr>
          <p:cNvSpPr/>
          <p:nvPr/>
        </p:nvSpPr>
        <p:spPr>
          <a:xfrm>
            <a:off x="666589" y="2801112"/>
            <a:ext cx="7044397" cy="951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90C48B-9453-9144-B718-624C573B45C1}"/>
              </a:ext>
            </a:extLst>
          </p:cNvPr>
          <p:cNvSpPr/>
          <p:nvPr/>
        </p:nvSpPr>
        <p:spPr>
          <a:xfrm>
            <a:off x="7710986" y="3162699"/>
            <a:ext cx="1745734" cy="5171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02FD89-29C9-FE41-BB51-C255936F8096}"/>
              </a:ext>
            </a:extLst>
          </p:cNvPr>
          <p:cNvSpPr/>
          <p:nvPr/>
        </p:nvSpPr>
        <p:spPr>
          <a:xfrm>
            <a:off x="8224570" y="3162699"/>
            <a:ext cx="1497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053862-4006-0744-A61D-952CEE81AC66}"/>
              </a:ext>
            </a:extLst>
          </p:cNvPr>
          <p:cNvCxnSpPr>
            <a:cxnSpLocks/>
          </p:cNvCxnSpPr>
          <p:nvPr/>
        </p:nvCxnSpPr>
        <p:spPr>
          <a:xfrm>
            <a:off x="4632131" y="4519339"/>
            <a:ext cx="6816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90114B-915E-EC43-8EC5-3D1446494274}"/>
              </a:ext>
            </a:extLst>
          </p:cNvPr>
          <p:cNvSpPr/>
          <p:nvPr/>
        </p:nvSpPr>
        <p:spPr>
          <a:xfrm>
            <a:off x="998164" y="2793603"/>
            <a:ext cx="4151096" cy="71594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D8F0C0-D55E-0F4E-82FF-78EED0833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235"/>
          <a:stretch/>
        </p:blipFill>
        <p:spPr>
          <a:xfrm>
            <a:off x="4795890" y="2253632"/>
            <a:ext cx="243047" cy="1979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BD775D-6589-1749-B263-64476CF3A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91"/>
          <a:stretch/>
        </p:blipFill>
        <p:spPr>
          <a:xfrm>
            <a:off x="4771002" y="969629"/>
            <a:ext cx="292822" cy="1979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A2D3D5-EF4D-994B-BC60-3A5BE7275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22" y="1557530"/>
            <a:ext cx="378775" cy="1979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E16C0D-7810-F049-82DB-E2DEC19886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005"/>
          <a:stretch/>
        </p:blipFill>
        <p:spPr>
          <a:xfrm>
            <a:off x="6096000" y="2533428"/>
            <a:ext cx="511470" cy="1995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061708-22CF-044E-BFD0-8D78F71306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347" t="-6074" b="-1"/>
          <a:stretch/>
        </p:blipFill>
        <p:spPr>
          <a:xfrm>
            <a:off x="6077961" y="966306"/>
            <a:ext cx="547548" cy="201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D6781-311D-FC4B-9B94-609CE6FCA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079" y="1517107"/>
            <a:ext cx="581380" cy="199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32F0E-8723-1944-B943-2AEE635B6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288" y="4389261"/>
            <a:ext cx="850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21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35FC-7D2F-474C-A9B6-36A513A22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37" y="1209626"/>
            <a:ext cx="5408863" cy="2572118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80% training set (122K QAs)</a:t>
            </a:r>
          </a:p>
          <a:p>
            <a:pPr lvl="1"/>
            <a:r>
              <a:rPr lang="en-US" sz="2600" dirty="0"/>
              <a:t>10% validation set (15K QAs)</a:t>
            </a:r>
          </a:p>
          <a:p>
            <a:pPr lvl="1"/>
            <a:r>
              <a:rPr lang="en-US" sz="2600" dirty="0"/>
              <a:t>10% test set (15K QAs)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956F45-6903-7044-8F9B-F69F8048E140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2F8B47-E4DA-E248-9A54-1ADD96F84AC7}"/>
                </a:ext>
              </a:extLst>
            </p:cNvPr>
            <p:cNvGrpSpPr/>
            <p:nvPr/>
          </p:nvGrpSpPr>
          <p:grpSpPr>
            <a:xfrm>
              <a:off x="0" y="-2359"/>
              <a:ext cx="12192000" cy="569519"/>
              <a:chOff x="0" y="-1707"/>
              <a:chExt cx="12192000" cy="41207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DA70C13-6926-DF4E-8824-08CA6AFCBCE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71B1A2-93BC-6E44-8095-C0895EB6692E}"/>
                  </a:ext>
                </a:extLst>
              </p:cNvPr>
              <p:cNvSpPr txBox="1"/>
              <p:nvPr/>
            </p:nvSpPr>
            <p:spPr>
              <a:xfrm>
                <a:off x="4394252" y="-1707"/>
                <a:ext cx="3403496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Experiments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–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Splits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AD517C-476D-D542-92BF-24D6CA1CD2B0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062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35FC-7D2F-474C-A9B6-36A513A22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57" y="1116768"/>
            <a:ext cx="10818726" cy="2336448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Longest answer</a:t>
            </a:r>
          </a:p>
          <a:p>
            <a:pPr lvl="1"/>
            <a:r>
              <a:rPr lang="en-US" sz="2600" dirty="0"/>
              <a:t>Nearest neighbor search (NNS)</a:t>
            </a:r>
          </a:p>
          <a:p>
            <a:pPr lvl="1"/>
            <a:r>
              <a:rPr lang="en-US" altLang="zh-CN" sz="2600" dirty="0"/>
              <a:t>2-step</a:t>
            </a:r>
            <a:r>
              <a:rPr lang="zh-CN" altLang="en-US" sz="2600" dirty="0"/>
              <a:t> </a:t>
            </a:r>
            <a:r>
              <a:rPr lang="en-US" altLang="zh-CN" sz="2600" dirty="0"/>
              <a:t>r</a:t>
            </a:r>
            <a:r>
              <a:rPr lang="en-US" sz="2600" dirty="0"/>
              <a:t>etrieval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EC9AF-2E21-2746-BD0E-5C85D5E989CF}"/>
              </a:ext>
            </a:extLst>
          </p:cNvPr>
          <p:cNvSpPr/>
          <p:nvPr/>
        </p:nvSpPr>
        <p:spPr>
          <a:xfrm>
            <a:off x="289560" y="6395086"/>
            <a:ext cx="3132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Pennington</a:t>
            </a:r>
            <a:r>
              <a:rPr lang="zh-CN" altLang="en-US" sz="1400" dirty="0">
                <a:effectLst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>
                <a:effectLst/>
                <a:latin typeface="Times New Roman" charset="0"/>
                <a:ea typeface="Times New Roman" charset="0"/>
                <a:cs typeface="Times New Roman" charset="0"/>
              </a:rPr>
              <a:t>et</a:t>
            </a:r>
            <a:r>
              <a:rPr lang="zh-CN" altLang="en-US" sz="1400" dirty="0">
                <a:effectLst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>
                <a:effectLst/>
                <a:latin typeface="Times New Roman" charset="0"/>
                <a:ea typeface="Times New Roman" charset="0"/>
                <a:cs typeface="Times New Roman" charset="0"/>
              </a:rPr>
              <a:t>al.</a:t>
            </a:r>
            <a:r>
              <a:rPr lang="zh-CN" altLang="en-US" sz="1400" dirty="0">
                <a:effectLst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2014, </a:t>
            </a:r>
            <a:r>
              <a:rPr lang="en-US" altLang="zh-CN" sz="1400" dirty="0" err="1">
                <a:latin typeface="Times New Roman" charset="0"/>
                <a:ea typeface="Times New Roman" charset="0"/>
                <a:cs typeface="Times New Roman" charset="0"/>
              </a:rPr>
              <a:t>Kiros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 et al. 2015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A26BB-7BCA-6F43-BCC5-50A595D21A6C}"/>
              </a:ext>
            </a:extLst>
          </p:cNvPr>
          <p:cNvSpPr/>
          <p:nvPr/>
        </p:nvSpPr>
        <p:spPr>
          <a:xfrm>
            <a:off x="306248" y="4617844"/>
            <a:ext cx="681821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Embeddings: GloVe, SkipThought and TFIDF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2E530-7FD4-7944-BFDC-E173F56181EA}"/>
              </a:ext>
            </a:extLst>
          </p:cNvPr>
          <p:cNvSpPr/>
          <p:nvPr/>
        </p:nvSpPr>
        <p:spPr>
          <a:xfrm>
            <a:off x="328757" y="5286967"/>
            <a:ext cx="53062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metric: cosine similarity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2E40FC-EB2E-5B42-9209-068C3D7643AF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F58DFB3-914F-2C42-B5C5-88B36D4575CF}"/>
                </a:ext>
              </a:extLst>
            </p:cNvPr>
            <p:cNvGrpSpPr/>
            <p:nvPr/>
          </p:nvGrpSpPr>
          <p:grpSpPr>
            <a:xfrm>
              <a:off x="0" y="-2359"/>
              <a:ext cx="12192000" cy="569519"/>
              <a:chOff x="0" y="-1707"/>
              <a:chExt cx="12192000" cy="412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44CBA81-7175-9048-8193-082441806A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70F5C3-D507-BC4B-B041-929F63CFA2F8}"/>
                  </a:ext>
                </a:extLst>
              </p:cNvPr>
              <p:cNvSpPr txBox="1"/>
              <p:nvPr/>
            </p:nvSpPr>
            <p:spPr>
              <a:xfrm>
                <a:off x="4509668" y="-1707"/>
                <a:ext cx="3172663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Experiments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Baselines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93E563-68B9-6D44-90FF-480D17791B46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061E714-FD2E-2041-841F-238278957FFA}"/>
              </a:ext>
            </a:extLst>
          </p:cNvPr>
          <p:cNvSpPr/>
          <p:nvPr/>
        </p:nvSpPr>
        <p:spPr>
          <a:xfrm>
            <a:off x="1896137" y="3294321"/>
            <a:ext cx="23430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FC291-462F-B14B-A359-7CEFA8CACC16}"/>
              </a:ext>
            </a:extLst>
          </p:cNvPr>
          <p:cNvSpPr/>
          <p:nvPr/>
        </p:nvSpPr>
        <p:spPr>
          <a:xfrm>
            <a:off x="1300317" y="4090816"/>
            <a:ext cx="28055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Closest test answer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16DFB-55B8-DB41-9DD5-FACB5208A1F0}"/>
              </a:ext>
            </a:extLst>
          </p:cNvPr>
          <p:cNvSpPr/>
          <p:nvPr/>
        </p:nvSpPr>
        <p:spPr>
          <a:xfrm>
            <a:off x="5900855" y="3320080"/>
            <a:ext cx="35295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Closest training question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E8E365-5D3A-A14A-B99D-B2F39444EB04}"/>
              </a:ext>
            </a:extLst>
          </p:cNvPr>
          <p:cNvCxnSpPr>
            <a:cxnSpLocks/>
          </p:cNvCxnSpPr>
          <p:nvPr/>
        </p:nvCxnSpPr>
        <p:spPr>
          <a:xfrm>
            <a:off x="4137308" y="3535523"/>
            <a:ext cx="213135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7CBAA5A-8624-CA49-90B7-FD58CC3B3B9E}"/>
              </a:ext>
            </a:extLst>
          </p:cNvPr>
          <p:cNvSpPr/>
          <p:nvPr/>
        </p:nvSpPr>
        <p:spPr>
          <a:xfrm>
            <a:off x="4341077" y="3218936"/>
            <a:ext cx="2413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2089FA-8C60-9C4C-BE9E-1592F296348C}"/>
              </a:ext>
            </a:extLst>
          </p:cNvPr>
          <p:cNvSpPr/>
          <p:nvPr/>
        </p:nvSpPr>
        <p:spPr>
          <a:xfrm>
            <a:off x="5909765" y="4076764"/>
            <a:ext cx="53612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Closest training question’s correct answer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445087-FE37-AB40-B98E-8006851A3CD9}"/>
              </a:ext>
            </a:extLst>
          </p:cNvPr>
          <p:cNvSpPr/>
          <p:nvPr/>
        </p:nvSpPr>
        <p:spPr>
          <a:xfrm>
            <a:off x="4341077" y="4026584"/>
            <a:ext cx="1433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6A42CD-1777-444B-AB4D-B1B388AE650E}"/>
              </a:ext>
            </a:extLst>
          </p:cNvPr>
          <p:cNvCxnSpPr>
            <a:cxnSpLocks/>
          </p:cNvCxnSpPr>
          <p:nvPr/>
        </p:nvCxnSpPr>
        <p:spPr>
          <a:xfrm rot="10800000">
            <a:off x="4105894" y="4346613"/>
            <a:ext cx="2131357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C74DB3-75E8-174E-9500-7AF097CF72E2}"/>
              </a:ext>
            </a:extLst>
          </p:cNvPr>
          <p:cNvCxnSpPr>
            <a:cxnSpLocks/>
          </p:cNvCxnSpPr>
          <p:nvPr/>
        </p:nvCxnSpPr>
        <p:spPr>
          <a:xfrm flipH="1">
            <a:off x="8020332" y="3728011"/>
            <a:ext cx="1" cy="38819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62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421EA0-3822-AE4E-A057-B8B5A30F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421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" y="1490881"/>
            <a:ext cx="11292840" cy="1636147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TVQA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DATASET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Localized, Compositional Video Question Answering Dataset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C6136F-BB2B-8C4B-ADAF-CB4189A8F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0169" y="4675139"/>
            <a:ext cx="1103290" cy="1103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D2EDD2-6E24-7D4E-AF3D-7FF49A518558}"/>
              </a:ext>
            </a:extLst>
          </p:cNvPr>
          <p:cNvSpPr/>
          <p:nvPr/>
        </p:nvSpPr>
        <p:spPr>
          <a:xfrm>
            <a:off x="791742" y="5912849"/>
            <a:ext cx="21601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150493-A1FE-6A46-95D4-E9F0A4B3A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4490" y="4675139"/>
            <a:ext cx="1103290" cy="11032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2D4DCB-B754-F446-AC52-B96FCA9DAA64}"/>
              </a:ext>
            </a:extLst>
          </p:cNvPr>
          <p:cNvSpPr/>
          <p:nvPr/>
        </p:nvSpPr>
        <p:spPr>
          <a:xfrm>
            <a:off x="3466421" y="5912849"/>
            <a:ext cx="2601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19EDB7-96D0-9549-A200-0BE1CCADC90D}"/>
              </a:ext>
            </a:extLst>
          </p:cNvPr>
          <p:cNvSpPr/>
          <p:nvPr/>
        </p:nvSpPr>
        <p:spPr>
          <a:xfrm>
            <a:off x="6654295" y="5912849"/>
            <a:ext cx="1803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Localized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10560E-561C-4840-A5E7-67AA66490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4500" y="4675139"/>
            <a:ext cx="1103290" cy="11032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0BB2AE-521A-B549-9CA2-B211263BF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4225" y="4572981"/>
            <a:ext cx="1307606" cy="13076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B9B8115-922D-CA44-86E1-DD359488A801}"/>
              </a:ext>
            </a:extLst>
          </p:cNvPr>
          <p:cNvSpPr/>
          <p:nvPr/>
        </p:nvSpPr>
        <p:spPr>
          <a:xfrm>
            <a:off x="9738570" y="5912849"/>
            <a:ext cx="958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Fun!</a:t>
            </a:r>
            <a:endParaRPr lang="en-US" sz="3200" b="0" i="0" dirty="0">
              <a:solidFill>
                <a:srgbClr val="4B9BE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AA2B07-4E2B-424A-8189-64613A59613F}"/>
              </a:ext>
            </a:extLst>
          </p:cNvPr>
          <p:cNvSpPr/>
          <p:nvPr/>
        </p:nvSpPr>
        <p:spPr>
          <a:xfrm>
            <a:off x="4445820" y="3035834"/>
            <a:ext cx="35189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tvqa.cs.unc.edu</a:t>
            </a:r>
            <a:endParaRPr lang="en-US" sz="4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980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BC8A04-9595-D140-A498-38F75CB36574}"/>
              </a:ext>
            </a:extLst>
          </p:cNvPr>
          <p:cNvGrpSpPr/>
          <p:nvPr/>
        </p:nvGrpSpPr>
        <p:grpSpPr>
          <a:xfrm>
            <a:off x="493279" y="1061136"/>
            <a:ext cx="11386009" cy="5306401"/>
            <a:chOff x="6819890" y="1136729"/>
            <a:chExt cx="10206264" cy="4647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5D3F5E-7F3C-0240-8052-2428D7B8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9890" y="1222650"/>
              <a:ext cx="4601923" cy="456202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9230F7-CDDA-9A4A-BC70-0A3D6FCBC1DA}"/>
                </a:ext>
              </a:extLst>
            </p:cNvPr>
            <p:cNvSpPr/>
            <p:nvPr/>
          </p:nvSpPr>
          <p:spPr>
            <a:xfrm>
              <a:off x="12424231" y="1136729"/>
              <a:ext cx="4601923" cy="15635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 for different methods on TVQA test set. Q = Question, S = Subtitle, V = Video, img = ImageNet features, reg = regional visual features, cpt = visual concept features, ts = timestamp annotation.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BAF178-D2C8-B648-8E0E-76F6531BE891}"/>
              </a:ext>
            </a:extLst>
          </p:cNvPr>
          <p:cNvSpPr txBox="1"/>
          <p:nvPr/>
        </p:nvSpPr>
        <p:spPr>
          <a:xfrm>
            <a:off x="7329171" y="3270940"/>
            <a:ext cx="33236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Subtitle 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important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4A3F418-D160-BF4C-BCEB-A3B5A78E588D}"/>
              </a:ext>
            </a:extLst>
          </p:cNvPr>
          <p:cNvSpPr/>
          <p:nvPr/>
        </p:nvSpPr>
        <p:spPr>
          <a:xfrm>
            <a:off x="493276" y="3627580"/>
            <a:ext cx="5180073" cy="7078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634C97-A3D2-FD42-9C38-03350736B375}"/>
              </a:ext>
            </a:extLst>
          </p:cNvPr>
          <p:cNvSpPr/>
          <p:nvPr/>
        </p:nvSpPr>
        <p:spPr>
          <a:xfrm>
            <a:off x="493278" y="2215298"/>
            <a:ext cx="5180074" cy="140756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8A2AA-D7E9-474E-889B-249F082307C7}"/>
              </a:ext>
            </a:extLst>
          </p:cNvPr>
          <p:cNvSpPr txBox="1"/>
          <p:nvPr/>
        </p:nvSpPr>
        <p:spPr>
          <a:xfrm>
            <a:off x="5635316" y="2630371"/>
            <a:ext cx="1090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56E73-CC7C-3649-A23C-2BA7BD6BE53F}"/>
              </a:ext>
            </a:extLst>
          </p:cNvPr>
          <p:cNvSpPr txBox="1"/>
          <p:nvPr/>
        </p:nvSpPr>
        <p:spPr>
          <a:xfrm>
            <a:off x="5673349" y="3599444"/>
            <a:ext cx="942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CE777B-4B50-5044-9090-E6B2BC26AD1D}"/>
              </a:ext>
            </a:extLst>
          </p:cNvPr>
          <p:cNvGrpSpPr/>
          <p:nvPr/>
        </p:nvGrpSpPr>
        <p:grpSpPr>
          <a:xfrm>
            <a:off x="0" y="-6428"/>
            <a:ext cx="12192000" cy="471341"/>
            <a:chOff x="0" y="-10233"/>
            <a:chExt cx="12192000" cy="5773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3BE283-A719-E047-A081-93189CF43E2F}"/>
                </a:ext>
              </a:extLst>
            </p:cNvPr>
            <p:cNvGrpSpPr/>
            <p:nvPr/>
          </p:nvGrpSpPr>
          <p:grpSpPr>
            <a:xfrm>
              <a:off x="0" y="-10233"/>
              <a:ext cx="12192000" cy="577393"/>
              <a:chOff x="0" y="-7404"/>
              <a:chExt cx="12192000" cy="41777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4852DAD-BDF5-6640-98F9-F98F044855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887057-B940-6B4C-AF0A-3DEFB9AD9177}"/>
                  </a:ext>
                </a:extLst>
              </p:cNvPr>
              <p:cNvSpPr txBox="1"/>
              <p:nvPr/>
            </p:nvSpPr>
            <p:spPr>
              <a:xfrm>
                <a:off x="4645923" y="-7404"/>
                <a:ext cx="2900153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Experiments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Results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B4D0A7-9BA4-7D45-B331-4338E0347C3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597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BC8A04-9595-D140-A498-38F75CB36574}"/>
              </a:ext>
            </a:extLst>
          </p:cNvPr>
          <p:cNvGrpSpPr/>
          <p:nvPr/>
        </p:nvGrpSpPr>
        <p:grpSpPr>
          <a:xfrm>
            <a:off x="493279" y="1061136"/>
            <a:ext cx="11386009" cy="5306401"/>
            <a:chOff x="6819890" y="1136729"/>
            <a:chExt cx="10206264" cy="4647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5D3F5E-7F3C-0240-8052-2428D7B8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9890" y="1222650"/>
              <a:ext cx="4601923" cy="456202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9230F7-CDDA-9A4A-BC70-0A3D6FCBC1DA}"/>
                </a:ext>
              </a:extLst>
            </p:cNvPr>
            <p:cNvSpPr/>
            <p:nvPr/>
          </p:nvSpPr>
          <p:spPr>
            <a:xfrm>
              <a:off x="12424231" y="1136729"/>
              <a:ext cx="4601923" cy="15635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 for different methods on TVQA test set. Q = Question, S = Subtitle, V = Video, img = ImageNet features, reg = regional visual features, cpt = visual concept features, ts = timestamp annotation.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CE777B-4B50-5044-9090-E6B2BC26AD1D}"/>
              </a:ext>
            </a:extLst>
          </p:cNvPr>
          <p:cNvGrpSpPr/>
          <p:nvPr/>
        </p:nvGrpSpPr>
        <p:grpSpPr>
          <a:xfrm>
            <a:off x="0" y="-6428"/>
            <a:ext cx="12192000" cy="471341"/>
            <a:chOff x="0" y="-10233"/>
            <a:chExt cx="12192000" cy="5773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3BE283-A719-E047-A081-93189CF43E2F}"/>
                </a:ext>
              </a:extLst>
            </p:cNvPr>
            <p:cNvGrpSpPr/>
            <p:nvPr/>
          </p:nvGrpSpPr>
          <p:grpSpPr>
            <a:xfrm>
              <a:off x="0" y="-10233"/>
              <a:ext cx="12192000" cy="577393"/>
              <a:chOff x="0" y="-7404"/>
              <a:chExt cx="12192000" cy="41777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4852DAD-BDF5-6640-98F9-F98F044855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887057-B940-6B4C-AF0A-3DEFB9AD9177}"/>
                  </a:ext>
                </a:extLst>
              </p:cNvPr>
              <p:cNvSpPr txBox="1"/>
              <p:nvPr/>
            </p:nvSpPr>
            <p:spPr>
              <a:xfrm>
                <a:off x="4645923" y="-7404"/>
                <a:ext cx="2900153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Experiments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Results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B4D0A7-9BA4-7D45-B331-4338E0347C3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4F25630-B4EB-9E4E-8BAD-1EE4ADBFA227}"/>
              </a:ext>
            </a:extLst>
          </p:cNvPr>
          <p:cNvSpPr/>
          <p:nvPr/>
        </p:nvSpPr>
        <p:spPr>
          <a:xfrm>
            <a:off x="550920" y="4379431"/>
            <a:ext cx="5036517" cy="24509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F235638-2F9F-7440-8C23-4DC76B1B566E}"/>
              </a:ext>
            </a:extLst>
          </p:cNvPr>
          <p:cNvSpPr/>
          <p:nvPr/>
        </p:nvSpPr>
        <p:spPr>
          <a:xfrm>
            <a:off x="550919" y="4633840"/>
            <a:ext cx="5036520" cy="700804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6036417-8533-B043-8919-CE81824ED359}"/>
              </a:ext>
            </a:extLst>
          </p:cNvPr>
          <p:cNvSpPr/>
          <p:nvPr/>
        </p:nvSpPr>
        <p:spPr>
          <a:xfrm>
            <a:off x="550918" y="5337832"/>
            <a:ext cx="5036519" cy="245099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7C3282-D80F-1041-88FA-28B514021D70}"/>
              </a:ext>
            </a:extLst>
          </p:cNvPr>
          <p:cNvSpPr/>
          <p:nvPr/>
        </p:nvSpPr>
        <p:spPr>
          <a:xfrm>
            <a:off x="550919" y="5613281"/>
            <a:ext cx="5036520" cy="678748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CBCFC4-42B7-E44E-B1FE-F87E1EFF4B9C}"/>
              </a:ext>
            </a:extLst>
          </p:cNvPr>
          <p:cNvSpPr txBox="1"/>
          <p:nvPr/>
        </p:nvSpPr>
        <p:spPr>
          <a:xfrm>
            <a:off x="5577999" y="4790619"/>
            <a:ext cx="1426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68F202-8177-284D-9B15-428D58628D43}"/>
              </a:ext>
            </a:extLst>
          </p:cNvPr>
          <p:cNvSpPr txBox="1"/>
          <p:nvPr/>
        </p:nvSpPr>
        <p:spPr>
          <a:xfrm>
            <a:off x="5577999" y="5242985"/>
            <a:ext cx="150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235C33-B3E2-5141-B51F-39C0464B8C70}"/>
              </a:ext>
            </a:extLst>
          </p:cNvPr>
          <p:cNvSpPr txBox="1"/>
          <p:nvPr/>
        </p:nvSpPr>
        <p:spPr>
          <a:xfrm>
            <a:off x="5570028" y="5737461"/>
            <a:ext cx="223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D196FB-6F76-D344-8592-77617B4A6B08}"/>
              </a:ext>
            </a:extLst>
          </p:cNvPr>
          <p:cNvSpPr txBox="1"/>
          <p:nvPr/>
        </p:nvSpPr>
        <p:spPr>
          <a:xfrm>
            <a:off x="5599561" y="4289045"/>
            <a:ext cx="163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6F2D26-0D5D-DD4C-BF58-E12E3176D5AA}"/>
              </a:ext>
            </a:extLst>
          </p:cNvPr>
          <p:cNvSpPr txBox="1"/>
          <p:nvPr/>
        </p:nvSpPr>
        <p:spPr>
          <a:xfrm>
            <a:off x="7576780" y="4550488"/>
            <a:ext cx="41219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visual and textual information are important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71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BC8A04-9595-D140-A498-38F75CB36574}"/>
              </a:ext>
            </a:extLst>
          </p:cNvPr>
          <p:cNvGrpSpPr/>
          <p:nvPr/>
        </p:nvGrpSpPr>
        <p:grpSpPr>
          <a:xfrm>
            <a:off x="493279" y="1061136"/>
            <a:ext cx="11386009" cy="5306401"/>
            <a:chOff x="6819890" y="1136729"/>
            <a:chExt cx="10206264" cy="46479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5D3F5E-7F3C-0240-8052-2428D7B8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9890" y="1222650"/>
              <a:ext cx="4601923" cy="456202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9230F7-CDDA-9A4A-BC70-0A3D6FCBC1DA}"/>
                </a:ext>
              </a:extLst>
            </p:cNvPr>
            <p:cNvSpPr/>
            <p:nvPr/>
          </p:nvSpPr>
          <p:spPr>
            <a:xfrm>
              <a:off x="12424231" y="1136729"/>
              <a:ext cx="4601923" cy="15635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 for different methods on TVQA test set. Q = Question, S = Subtitle, V = Video, img = ImageNet features, reg = regional visual features, cpt = visual concept features, ts = timestamp annotation.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CE777B-4B50-5044-9090-E6B2BC26AD1D}"/>
              </a:ext>
            </a:extLst>
          </p:cNvPr>
          <p:cNvGrpSpPr/>
          <p:nvPr/>
        </p:nvGrpSpPr>
        <p:grpSpPr>
          <a:xfrm>
            <a:off x="0" y="-6428"/>
            <a:ext cx="12192000" cy="471341"/>
            <a:chOff x="0" y="-10233"/>
            <a:chExt cx="12192000" cy="5773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3BE283-A719-E047-A081-93189CF43E2F}"/>
                </a:ext>
              </a:extLst>
            </p:cNvPr>
            <p:cNvGrpSpPr/>
            <p:nvPr/>
          </p:nvGrpSpPr>
          <p:grpSpPr>
            <a:xfrm>
              <a:off x="0" y="-10233"/>
              <a:ext cx="12192000" cy="577393"/>
              <a:chOff x="0" y="-7404"/>
              <a:chExt cx="12192000" cy="41777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4852DAD-BDF5-6640-98F9-F98F044855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887057-B940-6B4C-AF0A-3DEFB9AD9177}"/>
                  </a:ext>
                </a:extLst>
              </p:cNvPr>
              <p:cNvSpPr txBox="1"/>
              <p:nvPr/>
            </p:nvSpPr>
            <p:spPr>
              <a:xfrm>
                <a:off x="4645923" y="-7404"/>
                <a:ext cx="2900153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Experiments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Results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B4D0A7-9BA4-7D45-B331-4338E0347C3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4679A2A-85E2-6443-A012-01C6F28B8DA5}"/>
              </a:ext>
            </a:extLst>
          </p:cNvPr>
          <p:cNvSpPr txBox="1"/>
          <p:nvPr/>
        </p:nvSpPr>
        <p:spPr>
          <a:xfrm>
            <a:off x="6592156" y="4124226"/>
            <a:ext cx="4792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02A611-0D2D-564A-91C4-A86CC5591E63}"/>
              </a:ext>
            </a:extLst>
          </p:cNvPr>
          <p:cNvSpPr/>
          <p:nvPr/>
        </p:nvSpPr>
        <p:spPr>
          <a:xfrm>
            <a:off x="4835950" y="1414022"/>
            <a:ext cx="697584" cy="4883083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8B8432-8A27-1C42-9E1B-79116E3BB6D2}"/>
              </a:ext>
            </a:extLst>
          </p:cNvPr>
          <p:cNvSpPr/>
          <p:nvPr/>
        </p:nvSpPr>
        <p:spPr>
          <a:xfrm>
            <a:off x="4044760" y="1414021"/>
            <a:ext cx="697584" cy="4883083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34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FCE777B-4B50-5044-9090-E6B2BC26AD1D}"/>
              </a:ext>
            </a:extLst>
          </p:cNvPr>
          <p:cNvGrpSpPr/>
          <p:nvPr/>
        </p:nvGrpSpPr>
        <p:grpSpPr>
          <a:xfrm>
            <a:off x="0" y="-42399"/>
            <a:ext cx="12192000" cy="507312"/>
            <a:chOff x="0" y="-54298"/>
            <a:chExt cx="12192000" cy="62145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3BE283-A719-E047-A081-93189CF43E2F}"/>
                </a:ext>
              </a:extLst>
            </p:cNvPr>
            <p:cNvGrpSpPr/>
            <p:nvPr/>
          </p:nvGrpSpPr>
          <p:grpSpPr>
            <a:xfrm>
              <a:off x="0" y="-54298"/>
              <a:ext cx="12192000" cy="621458"/>
              <a:chOff x="0" y="-39287"/>
              <a:chExt cx="12192000" cy="44965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4852DAD-BDF5-6640-98F9-F98F044855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887057-B940-6B4C-AF0A-3DEFB9AD9177}"/>
                  </a:ext>
                </a:extLst>
              </p:cNvPr>
              <p:cNvSpPr txBox="1"/>
              <p:nvPr/>
            </p:nvSpPr>
            <p:spPr>
              <a:xfrm>
                <a:off x="3478937" y="-39287"/>
                <a:ext cx="5353132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Experiments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–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Quality of Wrong Answers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B4D0A7-9BA4-7D45-B331-4338E0347C3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33DB22F-8794-C248-AA51-3E9769AB1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5" t="36507" r="51049" b="50389"/>
          <a:stretch/>
        </p:blipFill>
        <p:spPr>
          <a:xfrm>
            <a:off x="573596" y="1401288"/>
            <a:ext cx="5434050" cy="27402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B3AA01-0757-E64C-A126-734D32386F2A}"/>
              </a:ext>
            </a:extLst>
          </p:cNvPr>
          <p:cNvSpPr/>
          <p:nvPr/>
        </p:nvSpPr>
        <p:spPr>
          <a:xfrm>
            <a:off x="678072" y="4149320"/>
            <a:ext cx="5093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on TVQA validation set with negative answers collected using different strategies. Negative Answer Source (N.A. Src.) indicates the collection method of the negative answers.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13D10-C4B5-6B42-A88C-A4C479A6FA5D}"/>
              </a:ext>
            </a:extLst>
          </p:cNvPr>
          <p:cNvSpPr txBox="1"/>
          <p:nvPr/>
        </p:nvSpPr>
        <p:spPr>
          <a:xfrm>
            <a:off x="6206148" y="1757547"/>
            <a:ext cx="59858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Rand: randomly sampled negatives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Human: human written negatives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AAD97-BD0D-E641-B571-E2C1266E3363}"/>
              </a:ext>
            </a:extLst>
          </p:cNvPr>
          <p:cNvSpPr txBox="1"/>
          <p:nvPr/>
        </p:nvSpPr>
        <p:spPr>
          <a:xfrm>
            <a:off x="6482734" y="3546981"/>
            <a:ext cx="46986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written negative answers are challenging!</a:t>
            </a:r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007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FCE777B-4B50-5044-9090-E6B2BC26AD1D}"/>
              </a:ext>
            </a:extLst>
          </p:cNvPr>
          <p:cNvGrpSpPr/>
          <p:nvPr/>
        </p:nvGrpSpPr>
        <p:grpSpPr>
          <a:xfrm>
            <a:off x="0" y="-6428"/>
            <a:ext cx="12192000" cy="471341"/>
            <a:chOff x="0" y="-10233"/>
            <a:chExt cx="12192000" cy="5773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3BE283-A719-E047-A081-93189CF43E2F}"/>
                </a:ext>
              </a:extLst>
            </p:cNvPr>
            <p:cNvGrpSpPr/>
            <p:nvPr/>
          </p:nvGrpSpPr>
          <p:grpSpPr>
            <a:xfrm>
              <a:off x="0" y="-10233"/>
              <a:ext cx="12192000" cy="577393"/>
              <a:chOff x="0" y="-7404"/>
              <a:chExt cx="12192000" cy="41777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4852DAD-BDF5-6640-98F9-F98F044855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887057-B940-6B4C-AF0A-3DEFB9AD9177}"/>
                  </a:ext>
                </a:extLst>
              </p:cNvPr>
              <p:cNvSpPr txBox="1"/>
              <p:nvPr/>
            </p:nvSpPr>
            <p:spPr>
              <a:xfrm>
                <a:off x="4645923" y="-7404"/>
                <a:ext cx="2900153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Experiments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Results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B4D0A7-9BA4-7D45-B331-4338E0347C3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F490F-87EA-9949-8408-2C8341870415}"/>
              </a:ext>
            </a:extLst>
          </p:cNvPr>
          <p:cNvSpPr/>
          <p:nvPr/>
        </p:nvSpPr>
        <p:spPr>
          <a:xfrm>
            <a:off x="7905469" y="1544828"/>
            <a:ext cx="4112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What Raj and Howard are drinking when sat at the table?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1)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Milk </a:t>
            </a:r>
          </a:p>
          <a:p>
            <a:r>
              <a:rPr lang="en-US" altLang="zh-CN" sz="24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2)</a:t>
            </a:r>
            <a:r>
              <a:rPr lang="zh-CN" altLang="en-US" sz="24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Beer</a:t>
            </a:r>
            <a:r>
              <a:rPr lang="zh-CN" altLang="en-US" sz="24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3)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Juice</a:t>
            </a: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4)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Vodka</a:t>
            </a: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5)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Carrot juice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s10e01_seg02_clip_12_cut">
            <a:hlinkClick r:id="" action="ppaction://media"/>
            <a:extLst>
              <a:ext uri="{FF2B5EF4-FFF2-40B4-BE49-F238E27FC236}">
                <a16:creationId xmlns:a16="http://schemas.microsoft.com/office/drawing/2014/main" id="{AC5D67B6-F117-054B-9816-47F2DB442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853" y="951847"/>
            <a:ext cx="7165844" cy="4030787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F6CB176-758D-EC44-87C4-9C3FFDD4464D}"/>
              </a:ext>
            </a:extLst>
          </p:cNvPr>
          <p:cNvGrpSpPr/>
          <p:nvPr/>
        </p:nvGrpSpPr>
        <p:grpSpPr>
          <a:xfrm>
            <a:off x="125862" y="5161838"/>
            <a:ext cx="7669952" cy="1126807"/>
            <a:chOff x="2215159" y="3347165"/>
            <a:chExt cx="7669952" cy="112680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B72D2E-6AEC-044F-9D03-00652957211C}"/>
                </a:ext>
              </a:extLst>
            </p:cNvPr>
            <p:cNvGrpSpPr/>
            <p:nvPr/>
          </p:nvGrpSpPr>
          <p:grpSpPr>
            <a:xfrm>
              <a:off x="2646452" y="3429000"/>
              <a:ext cx="7159801" cy="670993"/>
              <a:chOff x="2637985" y="3429000"/>
              <a:chExt cx="7159801" cy="670993"/>
            </a:xfrm>
          </p:grpSpPr>
          <p:pic>
            <p:nvPicPr>
              <p:cNvPr id="79" name="Picture 78" descr="A picture containing person, indoor, wall, table&#13;&#10;&#13;&#10;Description automatically generated">
                <a:extLst>
                  <a:ext uri="{FF2B5EF4-FFF2-40B4-BE49-F238E27FC236}">
                    <a16:creationId xmlns:a16="http://schemas.microsoft.com/office/drawing/2014/main" id="{D5225BE9-2876-AB4B-AB4B-3F5847B78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7985" y="3429000"/>
                <a:ext cx="1184000" cy="666000"/>
              </a:xfrm>
              <a:prstGeom prst="rect">
                <a:avLst/>
              </a:prstGeom>
            </p:spPr>
          </p:pic>
          <p:pic>
            <p:nvPicPr>
              <p:cNvPr id="80" name="Picture 79" descr="A person holding a bottle of wine&#13;&#10;&#13;&#10;Description automatically generated">
                <a:extLst>
                  <a:ext uri="{FF2B5EF4-FFF2-40B4-BE49-F238E27FC236}">
                    <a16:creationId xmlns:a16="http://schemas.microsoft.com/office/drawing/2014/main" id="{C66230AC-012D-B740-B6C4-83616FBEB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5766" y="3429000"/>
                <a:ext cx="1184000" cy="666000"/>
              </a:xfrm>
              <a:prstGeom prst="rect">
                <a:avLst/>
              </a:prstGeom>
            </p:spPr>
          </p:pic>
          <p:pic>
            <p:nvPicPr>
              <p:cNvPr id="81" name="Picture 80" descr="A group of people sitting at a table&#13;&#10;&#13;&#10;Description automatically generated">
                <a:extLst>
                  <a:ext uri="{FF2B5EF4-FFF2-40B4-BE49-F238E27FC236}">
                    <a16:creationId xmlns:a16="http://schemas.microsoft.com/office/drawing/2014/main" id="{61873515-4A81-F24D-A119-DF2AC6F41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20552" y="3429000"/>
                <a:ext cx="1184000" cy="666000"/>
              </a:xfrm>
              <a:prstGeom prst="rect">
                <a:avLst/>
              </a:prstGeom>
            </p:spPr>
          </p:pic>
          <p:pic>
            <p:nvPicPr>
              <p:cNvPr id="82" name="Picture 81" descr="A group of people in a room&#13;&#10;&#13;&#10;Description automatically generated">
                <a:extLst>
                  <a:ext uri="{FF2B5EF4-FFF2-40B4-BE49-F238E27FC236}">
                    <a16:creationId xmlns:a16="http://schemas.microsoft.com/office/drawing/2014/main" id="{3043A826-9070-F549-81E4-12FC79B96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5338" y="3429000"/>
                <a:ext cx="1192876" cy="670993"/>
              </a:xfrm>
              <a:prstGeom prst="rect">
                <a:avLst/>
              </a:prstGeom>
            </p:spPr>
          </p:pic>
          <p:pic>
            <p:nvPicPr>
              <p:cNvPr id="83" name="Picture 82" descr="A group of people sitting posing for the camera&#13;&#10;&#13;&#10;Description automatically generated">
                <a:extLst>
                  <a:ext uri="{FF2B5EF4-FFF2-40B4-BE49-F238E27FC236}">
                    <a16:creationId xmlns:a16="http://schemas.microsoft.com/office/drawing/2014/main" id="{CCCE8F74-00D1-AF43-A482-9935CA333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13786" y="3429000"/>
                <a:ext cx="1184000" cy="666000"/>
              </a:xfrm>
              <a:prstGeom prst="rect">
                <a:avLst/>
              </a:prstGeom>
            </p:spPr>
          </p:pic>
          <p:pic>
            <p:nvPicPr>
              <p:cNvPr id="84" name="Picture 83" descr="A group of people standing next to a tree&#13;&#10;&#13;&#10;Description automatically generated">
                <a:extLst>
                  <a:ext uri="{FF2B5EF4-FFF2-40B4-BE49-F238E27FC236}">
                    <a16:creationId xmlns:a16="http://schemas.microsoft.com/office/drawing/2014/main" id="{30957109-39EC-7145-8A71-FD2558CC2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3905" y="3429000"/>
                <a:ext cx="1184000" cy="666000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E22CB5F-06EB-C947-AD58-F1718F5337F6}"/>
                </a:ext>
              </a:extLst>
            </p:cNvPr>
            <p:cNvSpPr/>
            <p:nvPr/>
          </p:nvSpPr>
          <p:spPr>
            <a:xfrm>
              <a:off x="2643642" y="3433736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5D7721-D86B-FB46-8B87-EAF3D8DABD91}"/>
                </a:ext>
              </a:extLst>
            </p:cNvPr>
            <p:cNvSpPr txBox="1"/>
            <p:nvPr/>
          </p:nvSpPr>
          <p:spPr>
            <a:xfrm>
              <a:off x="4933643" y="4079752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E6D4B28-C075-5845-880A-8ADD78267FB2}"/>
                </a:ext>
              </a:extLst>
            </p:cNvPr>
            <p:cNvSpPr/>
            <p:nvPr/>
          </p:nvSpPr>
          <p:spPr>
            <a:xfrm>
              <a:off x="4993141" y="4100485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C78A597-F709-6844-BA27-D0B22FD6DC63}"/>
                </a:ext>
              </a:extLst>
            </p:cNvPr>
            <p:cNvSpPr/>
            <p:nvPr/>
          </p:nvSpPr>
          <p:spPr>
            <a:xfrm>
              <a:off x="2215159" y="410464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D74D2EE-3594-BF42-90C5-954667C40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4609" y="4292993"/>
              <a:ext cx="2149034" cy="5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D044E8B-9567-B84F-AE70-A99FD2CA86E2}"/>
                </a:ext>
              </a:extLst>
            </p:cNvPr>
            <p:cNvSpPr txBox="1"/>
            <p:nvPr/>
          </p:nvSpPr>
          <p:spPr>
            <a:xfrm>
              <a:off x="2553455" y="4085595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7D56F82-867D-924D-8FCE-B73669E18838}"/>
                </a:ext>
              </a:extLst>
            </p:cNvPr>
            <p:cNvSpPr/>
            <p:nvPr/>
          </p:nvSpPr>
          <p:spPr>
            <a:xfrm>
              <a:off x="5057961" y="3347165"/>
              <a:ext cx="4827150" cy="85149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9526AE8-32DA-DA4D-9182-2AEBFAC81C2E}"/>
              </a:ext>
            </a:extLst>
          </p:cNvPr>
          <p:cNvCxnSpPr>
            <a:cxnSpLocks/>
          </p:cNvCxnSpPr>
          <p:nvPr/>
        </p:nvCxnSpPr>
        <p:spPr>
          <a:xfrm>
            <a:off x="8252163" y="3453344"/>
            <a:ext cx="70895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A8A27F-2E9B-6645-80FA-0323E614D603}"/>
              </a:ext>
            </a:extLst>
          </p:cNvPr>
          <p:cNvCxnSpPr>
            <a:cxnSpLocks/>
          </p:cNvCxnSpPr>
          <p:nvPr/>
        </p:nvCxnSpPr>
        <p:spPr>
          <a:xfrm>
            <a:off x="14361226" y="7953499"/>
            <a:ext cx="32182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FDC15E6-16AA-914F-BB30-C83716DB5C40}"/>
              </a:ext>
            </a:extLst>
          </p:cNvPr>
          <p:cNvSpPr/>
          <p:nvPr/>
        </p:nvSpPr>
        <p:spPr>
          <a:xfrm>
            <a:off x="8198005" y="5279774"/>
            <a:ext cx="3406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The correct answer is in </a:t>
            </a:r>
            <a:r>
              <a:rPr lang="en-US" sz="2000" dirty="0">
                <a:solidFill>
                  <a:srgbClr val="92D050"/>
                </a:solidFill>
                <a:latin typeface="Times New Roman" charset="0"/>
                <a:ea typeface="Times New Roman" charset="0"/>
                <a:cs typeface="Times New Roman" charset="0"/>
              </a:rPr>
              <a:t>green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model prediction is underlined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2CAB9E-B0C1-AD41-9B9C-BB3E68E78A59}"/>
              </a:ext>
            </a:extLst>
          </p:cNvPr>
          <p:cNvCxnSpPr>
            <a:cxnSpLocks/>
          </p:cNvCxnSpPr>
          <p:nvPr/>
        </p:nvCxnSpPr>
        <p:spPr>
          <a:xfrm>
            <a:off x="10292133" y="5940771"/>
            <a:ext cx="11345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7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FCE777B-4B50-5044-9090-E6B2BC26AD1D}"/>
              </a:ext>
            </a:extLst>
          </p:cNvPr>
          <p:cNvGrpSpPr/>
          <p:nvPr/>
        </p:nvGrpSpPr>
        <p:grpSpPr>
          <a:xfrm>
            <a:off x="0" y="-6428"/>
            <a:ext cx="12192000" cy="471341"/>
            <a:chOff x="0" y="-10233"/>
            <a:chExt cx="12192000" cy="5773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3BE283-A719-E047-A081-93189CF43E2F}"/>
                </a:ext>
              </a:extLst>
            </p:cNvPr>
            <p:cNvGrpSpPr/>
            <p:nvPr/>
          </p:nvGrpSpPr>
          <p:grpSpPr>
            <a:xfrm>
              <a:off x="0" y="-10233"/>
              <a:ext cx="12192000" cy="577393"/>
              <a:chOff x="0" y="-7404"/>
              <a:chExt cx="12192000" cy="41777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4852DAD-BDF5-6640-98F9-F98F044855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887057-B940-6B4C-AF0A-3DEFB9AD9177}"/>
                  </a:ext>
                </a:extLst>
              </p:cNvPr>
              <p:cNvSpPr txBox="1"/>
              <p:nvPr/>
            </p:nvSpPr>
            <p:spPr>
              <a:xfrm>
                <a:off x="4645923" y="-7404"/>
                <a:ext cx="2900153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Experiments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Results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B4D0A7-9BA4-7D45-B331-4338E0347C37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F490F-87EA-9949-8408-2C8341870415}"/>
              </a:ext>
            </a:extLst>
          </p:cNvPr>
          <p:cNvSpPr/>
          <p:nvPr/>
        </p:nvSpPr>
        <p:spPr>
          <a:xfrm>
            <a:off x="7905469" y="1544828"/>
            <a:ext cx="41123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Where is House when Cuddy comes to talk to him about the irradiated badge?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0)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Wilson 's room</a:t>
            </a: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1)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The cafeteria </a:t>
            </a:r>
          </a:p>
          <a:p>
            <a:r>
              <a:rPr lang="en-US" altLang="zh-CN" sz="24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2)</a:t>
            </a:r>
            <a:r>
              <a:rPr lang="en-US" sz="24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 His office </a:t>
            </a: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3)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radiology department </a:t>
            </a: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4)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Cuddy 's office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house_s07e05_seg02_clip_18_cut">
            <a:hlinkClick r:id="" action="ppaction://media"/>
            <a:extLst>
              <a:ext uri="{FF2B5EF4-FFF2-40B4-BE49-F238E27FC236}">
                <a16:creationId xmlns:a16="http://schemas.microsoft.com/office/drawing/2014/main" id="{9AD165F9-D266-4749-8827-5C2B0EE8DA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345" y="951847"/>
            <a:ext cx="7162611" cy="4038917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1BB805E-9DA9-3A42-915D-E7E9BC06C268}"/>
              </a:ext>
            </a:extLst>
          </p:cNvPr>
          <p:cNvGrpSpPr/>
          <p:nvPr/>
        </p:nvGrpSpPr>
        <p:grpSpPr>
          <a:xfrm>
            <a:off x="373462" y="5243673"/>
            <a:ext cx="7500519" cy="1091318"/>
            <a:chOff x="2524014" y="1884939"/>
            <a:chExt cx="7500519" cy="109131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FEE4986-E979-BC4C-9116-B4DF9C3221D5}"/>
                </a:ext>
              </a:extLst>
            </p:cNvPr>
            <p:cNvGrpSpPr/>
            <p:nvPr/>
          </p:nvGrpSpPr>
          <p:grpSpPr>
            <a:xfrm>
              <a:off x="2692408" y="1935317"/>
              <a:ext cx="7192703" cy="675408"/>
              <a:chOff x="2692408" y="1935317"/>
              <a:chExt cx="7192703" cy="675408"/>
            </a:xfrm>
          </p:grpSpPr>
          <p:pic>
            <p:nvPicPr>
              <p:cNvPr id="87" name="Picture 86" descr="A person sitting at a table using a computer&#13;&#10;&#13;&#10;Description automatically generated">
                <a:extLst>
                  <a:ext uri="{FF2B5EF4-FFF2-40B4-BE49-F238E27FC236}">
                    <a16:creationId xmlns:a16="http://schemas.microsoft.com/office/drawing/2014/main" id="{6C1798BE-6AA6-3D42-A245-C01827A0B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9009" y="1943065"/>
                <a:ext cx="1181084" cy="666000"/>
              </a:xfrm>
              <a:prstGeom prst="rect">
                <a:avLst/>
              </a:prstGeom>
            </p:spPr>
          </p:pic>
          <p:pic>
            <p:nvPicPr>
              <p:cNvPr id="88" name="Picture 87" descr="A group of people sitting at a table&#13;&#10;&#13;&#10;Description automatically generated">
                <a:extLst>
                  <a:ext uri="{FF2B5EF4-FFF2-40B4-BE49-F238E27FC236}">
                    <a16:creationId xmlns:a16="http://schemas.microsoft.com/office/drawing/2014/main" id="{32C420D8-F708-6141-A36B-0703E9B77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5453" y="1943065"/>
                <a:ext cx="1181080" cy="665998"/>
              </a:xfrm>
              <a:prstGeom prst="rect">
                <a:avLst/>
              </a:prstGeom>
            </p:spPr>
          </p:pic>
          <p:pic>
            <p:nvPicPr>
              <p:cNvPr id="89" name="Picture 88" descr="A group of people in a room&#13;&#10;&#13;&#10;Description automatically generated">
                <a:extLst>
                  <a:ext uri="{FF2B5EF4-FFF2-40B4-BE49-F238E27FC236}">
                    <a16:creationId xmlns:a16="http://schemas.microsoft.com/office/drawing/2014/main" id="{666B9929-8C65-0646-BA7B-BE0B9270F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2408" y="1935318"/>
                <a:ext cx="1197766" cy="675407"/>
              </a:xfrm>
              <a:prstGeom prst="rect">
                <a:avLst/>
              </a:prstGeom>
            </p:spPr>
          </p:pic>
          <p:pic>
            <p:nvPicPr>
              <p:cNvPr id="90" name="Picture 89" descr="A person looking at the camera&#13;&#10;&#13;&#10;Description automatically generated">
                <a:extLst>
                  <a:ext uri="{FF2B5EF4-FFF2-40B4-BE49-F238E27FC236}">
                    <a16:creationId xmlns:a16="http://schemas.microsoft.com/office/drawing/2014/main" id="{78FDF8DC-E6B4-6A4F-992D-65B26AAD9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6265" y="1943065"/>
                <a:ext cx="1181084" cy="666000"/>
              </a:xfrm>
              <a:prstGeom prst="rect">
                <a:avLst/>
              </a:prstGeom>
            </p:spPr>
          </p:pic>
          <p:pic>
            <p:nvPicPr>
              <p:cNvPr id="91" name="Picture 90" descr="A picture containing indoor, person, cabinet, floor&#13;&#10;&#13;&#10;Description automatically generated">
                <a:extLst>
                  <a:ext uri="{FF2B5EF4-FFF2-40B4-BE49-F238E27FC236}">
                    <a16:creationId xmlns:a16="http://schemas.microsoft.com/office/drawing/2014/main" id="{421E0AB3-EAAB-874A-AA37-7138C85D9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88671" y="1935317"/>
                <a:ext cx="1196440" cy="674659"/>
              </a:xfrm>
              <a:prstGeom prst="rect">
                <a:avLst/>
              </a:prstGeom>
            </p:spPr>
          </p:pic>
          <p:pic>
            <p:nvPicPr>
              <p:cNvPr id="92" name="Picture 91" descr="A blurry image of a person&#13;&#10;&#13;&#10;Description automatically generated">
                <a:extLst>
                  <a:ext uri="{FF2B5EF4-FFF2-40B4-BE49-F238E27FC236}">
                    <a16:creationId xmlns:a16="http://schemas.microsoft.com/office/drawing/2014/main" id="{32EE5478-D641-8B4D-A665-5007E661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8719" y="1935318"/>
                <a:ext cx="1197766" cy="675407"/>
              </a:xfrm>
              <a:prstGeom prst="rect">
                <a:avLst/>
              </a:prstGeom>
            </p:spPr>
          </p:pic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FDF919-239D-354C-9AB2-48E199CD6158}"/>
                </a:ext>
              </a:extLst>
            </p:cNvPr>
            <p:cNvSpPr/>
            <p:nvPr/>
          </p:nvSpPr>
          <p:spPr>
            <a:xfrm>
              <a:off x="7468678" y="1898862"/>
              <a:ext cx="2555855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6759C0-7365-8C46-BF24-3D8E51840474}"/>
                </a:ext>
              </a:extLst>
            </p:cNvPr>
            <p:cNvSpPr/>
            <p:nvPr/>
          </p:nvSpPr>
          <p:spPr>
            <a:xfrm>
              <a:off x="2524014" y="1884939"/>
              <a:ext cx="2555855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9185271-89D8-9D48-A27D-64F7DD845C3E}"/>
                </a:ext>
              </a:extLst>
            </p:cNvPr>
            <p:cNvSpPr/>
            <p:nvPr/>
          </p:nvSpPr>
          <p:spPr>
            <a:xfrm>
              <a:off x="5085851" y="1936021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3050D9-0017-3143-92AC-3F9F2D989649}"/>
                </a:ext>
              </a:extLst>
            </p:cNvPr>
            <p:cNvSpPr txBox="1"/>
            <p:nvPr/>
          </p:nvSpPr>
          <p:spPr>
            <a:xfrm>
              <a:off x="7375852" y="2582037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9D790FE-6477-FC46-AD6E-B5002AA9A146}"/>
                </a:ext>
              </a:extLst>
            </p:cNvPr>
            <p:cNvSpPr/>
            <p:nvPr/>
          </p:nvSpPr>
          <p:spPr>
            <a:xfrm>
              <a:off x="7435350" y="2602770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90EAC59-F841-824F-8F64-767C5A3FFA45}"/>
                </a:ext>
              </a:extLst>
            </p:cNvPr>
            <p:cNvSpPr/>
            <p:nvPr/>
          </p:nvSpPr>
          <p:spPr>
            <a:xfrm>
              <a:off x="4657368" y="2606925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57C864A-0DC6-3D45-8525-084B4639C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818" y="2795278"/>
              <a:ext cx="2149034" cy="5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053D18E-1563-7A47-ABFE-111C09F874B8}"/>
                </a:ext>
              </a:extLst>
            </p:cNvPr>
            <p:cNvSpPr txBox="1"/>
            <p:nvPr/>
          </p:nvSpPr>
          <p:spPr>
            <a:xfrm>
              <a:off x="4995664" y="2587880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8A27F-2E9B-6645-80FA-0323E614D603}"/>
              </a:ext>
            </a:extLst>
          </p:cNvPr>
          <p:cNvCxnSpPr>
            <a:cxnSpLocks/>
          </p:cNvCxnSpPr>
          <p:nvPr/>
        </p:nvCxnSpPr>
        <p:spPr>
          <a:xfrm>
            <a:off x="8265226" y="4524499"/>
            <a:ext cx="32182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4FE1E37-7092-AA4B-B27B-88DBD084B91E}"/>
              </a:ext>
            </a:extLst>
          </p:cNvPr>
          <p:cNvSpPr/>
          <p:nvPr/>
        </p:nvSpPr>
        <p:spPr>
          <a:xfrm>
            <a:off x="8198005" y="5279774"/>
            <a:ext cx="3406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The correct answer is in </a:t>
            </a:r>
            <a:r>
              <a:rPr lang="en-US" sz="2000" dirty="0">
                <a:solidFill>
                  <a:srgbClr val="92D050"/>
                </a:solidFill>
                <a:latin typeface="Times New Roman" charset="0"/>
                <a:ea typeface="Times New Roman" charset="0"/>
                <a:cs typeface="Times New Roman" charset="0"/>
              </a:rPr>
              <a:t>green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model prediction is underlined</a:t>
            </a:r>
            <a:endParaRPr lang="en-US" sz="2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E228C2-7EC9-B442-86F7-0D0C72724B16}"/>
              </a:ext>
            </a:extLst>
          </p:cNvPr>
          <p:cNvCxnSpPr>
            <a:cxnSpLocks/>
          </p:cNvCxnSpPr>
          <p:nvPr/>
        </p:nvCxnSpPr>
        <p:spPr>
          <a:xfrm>
            <a:off x="10292133" y="5940771"/>
            <a:ext cx="113453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8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44739-F01A-C646-9C48-F67A45D9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9" y="1479594"/>
            <a:ext cx="9464264" cy="3498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BCD87-83D8-5443-8831-7000DCEE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25" y="2059709"/>
            <a:ext cx="9435201" cy="34980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A4C5687-8540-844F-81AF-82880197A227}"/>
              </a:ext>
            </a:extLst>
          </p:cNvPr>
          <p:cNvSpPr/>
          <p:nvPr/>
        </p:nvSpPr>
        <p:spPr>
          <a:xfrm>
            <a:off x="3709360" y="855815"/>
            <a:ext cx="430237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tvqa.cs.unc.edu/leaderboard</a:t>
            </a:r>
            <a:endParaRPr lang="en-US" sz="2600" dirty="0">
              <a:solidFill>
                <a:srgbClr val="4B9BE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BFF4D-1935-AE40-B2DA-DF80CEB08F3F}"/>
              </a:ext>
            </a:extLst>
          </p:cNvPr>
          <p:cNvSpPr/>
          <p:nvPr/>
        </p:nvSpPr>
        <p:spPr>
          <a:xfrm>
            <a:off x="640058" y="867455"/>
            <a:ext cx="31622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TVQA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leaderboard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at:</a:t>
            </a:r>
            <a:endParaRPr lang="en-US" sz="2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B33EB-4047-8944-8B30-6985E34CA224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D24FF8-C19B-004F-8A6E-2FE4B99063B2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C7D403-90E5-4047-A278-E6CB9C8AEA6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A4744B-6296-0E4B-83F1-B763DA619389}"/>
                  </a:ext>
                </a:extLst>
              </p:cNvPr>
              <p:cNvSpPr txBox="1"/>
              <p:nvPr/>
            </p:nvSpPr>
            <p:spPr>
              <a:xfrm>
                <a:off x="4991560" y="1172"/>
                <a:ext cx="1737976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Leaderboard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B0728A-F226-2F41-B76A-602C21385952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CB2A2A8-D06B-CC45-ABB8-E45B0734D9A9}"/>
              </a:ext>
            </a:extLst>
          </p:cNvPr>
          <p:cNvSpPr txBox="1">
            <a:spLocks/>
          </p:cNvSpPr>
          <p:nvPr/>
        </p:nvSpPr>
        <p:spPr>
          <a:xfrm>
            <a:off x="3545733" y="5636283"/>
            <a:ext cx="5327837" cy="7435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sz="4000" dirty="0"/>
              <a:t>Workshop coming soon!</a:t>
            </a:r>
          </a:p>
        </p:txBody>
      </p:sp>
    </p:spTree>
    <p:extLst>
      <p:ext uri="{BB962C8B-B14F-4D97-AF65-F5344CB8AC3E}">
        <p14:creationId xmlns:p14="http://schemas.microsoft.com/office/powerpoint/2010/main" val="75217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DBFF4D-1935-AE40-B2DA-DF80CEB08F3F}"/>
              </a:ext>
            </a:extLst>
          </p:cNvPr>
          <p:cNvSpPr/>
          <p:nvPr/>
        </p:nvSpPr>
        <p:spPr>
          <a:xfrm>
            <a:off x="4917649" y="2357339"/>
            <a:ext cx="597554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TVQA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starter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</a:p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released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at:</a:t>
            </a:r>
            <a:endParaRPr lang="en-US" sz="2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C7109-5C29-4B4B-B735-F39E9B16984F}"/>
              </a:ext>
            </a:extLst>
          </p:cNvPr>
          <p:cNvSpPr/>
          <p:nvPr/>
        </p:nvSpPr>
        <p:spPr>
          <a:xfrm>
            <a:off x="5628030" y="3391591"/>
            <a:ext cx="48706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600" dirty="0" err="1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26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/jayleicn/TVQA</a:t>
            </a:r>
            <a:r>
              <a:rPr lang="zh-CN" altLang="en-US" sz="2600" dirty="0">
                <a:solidFill>
                  <a:srgbClr val="4B9BE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dirty="0">
              <a:solidFill>
                <a:srgbClr val="4B9BE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C4A85F-E02B-134D-A295-ADF50D11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971" y="1882348"/>
            <a:ext cx="2458767" cy="24587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CA2FD1D-A6C2-874C-8A19-7390B4DC3148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9DE19D-EF93-5343-8604-32D431110538}"/>
                </a:ext>
              </a:extLst>
            </p:cNvPr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1D3C529-F060-564E-BDF8-83F8119CBE3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9F8B1C-9594-3D49-B0B6-1E3890139555}"/>
                  </a:ext>
                </a:extLst>
              </p:cNvPr>
              <p:cNvSpPr txBox="1"/>
              <p:nvPr/>
            </p:nvSpPr>
            <p:spPr>
              <a:xfrm>
                <a:off x="5162891" y="1172"/>
                <a:ext cx="1866217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Code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Release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7B1C39-888C-CD4F-B230-D16B0ABF2F60}"/>
                </a:ext>
              </a:extLst>
            </p:cNvPr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819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4EED-824B-1C4A-967E-302B08EE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355" y="4688324"/>
            <a:ext cx="7031722" cy="743518"/>
          </a:xfrm>
        </p:spPr>
        <p:txBody>
          <a:bodyPr>
            <a:noAutofit/>
          </a:bodyPr>
          <a:lstStyle/>
          <a:p>
            <a:r>
              <a:rPr lang="en-US" sz="4000" dirty="0"/>
              <a:t>Thank</a:t>
            </a:r>
            <a:r>
              <a:rPr lang="zh-CN" altLang="en-US" sz="4000" dirty="0"/>
              <a:t> </a:t>
            </a:r>
            <a:r>
              <a:rPr lang="en-US" altLang="zh-CN" sz="4000" dirty="0"/>
              <a:t>you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your</a:t>
            </a:r>
            <a:r>
              <a:rPr lang="zh-CN" altLang="en-US" sz="4000" dirty="0"/>
              <a:t> </a:t>
            </a:r>
            <a:r>
              <a:rPr lang="en-US" altLang="zh-CN" sz="4000" dirty="0"/>
              <a:t>attention</a:t>
            </a:r>
            <a:r>
              <a:rPr lang="en-US" sz="4000" dirty="0"/>
              <a:t>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410368"/>
            <a:chOff x="0" y="0"/>
            <a:chExt cx="12192000" cy="410368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410368"/>
            </a:xfrm>
            <a:prstGeom prst="rect">
              <a:avLst/>
            </a:prstGeom>
            <a:solidFill>
              <a:srgbClr val="4B9C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UNC-CS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77455" y="20518"/>
              <a:ext cx="1614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220EB14-CE6C-1A4D-B11A-2C656B67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42196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34E253-9451-A640-876C-1DE3BAA36C00}"/>
              </a:ext>
            </a:extLst>
          </p:cNvPr>
          <p:cNvSpPr txBox="1">
            <a:spLocks/>
          </p:cNvSpPr>
          <p:nvPr/>
        </p:nvSpPr>
        <p:spPr>
          <a:xfrm>
            <a:off x="449580" y="1490881"/>
            <a:ext cx="11292840" cy="1636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algn="ctr"/>
            <a:r>
              <a:rPr lang="en-US" altLang="zh-CN">
                <a:solidFill>
                  <a:schemeClr val="bg1"/>
                </a:solidFill>
              </a:rPr>
              <a:t>TVQA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DATASET</a:t>
            </a:r>
            <a:br>
              <a:rPr lang="en-US" altLang="zh-CN">
                <a:solidFill>
                  <a:schemeClr val="bg1"/>
                </a:solidFill>
              </a:rPr>
            </a:br>
            <a:br>
              <a:rPr lang="en-US" altLang="zh-CN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A Localized, Compositional Video Question Answering Dataset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048826-0088-534E-BE80-0468FB5EEEBD}"/>
              </a:ext>
            </a:extLst>
          </p:cNvPr>
          <p:cNvSpPr/>
          <p:nvPr/>
        </p:nvSpPr>
        <p:spPr>
          <a:xfrm>
            <a:off x="4445820" y="3035834"/>
            <a:ext cx="35189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tvqa.cs.unc.edu</a:t>
            </a:r>
            <a:endParaRPr lang="en-US" sz="4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CDE4F-25DD-DC42-BCC1-5266F6994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43" y="4640538"/>
            <a:ext cx="3026229" cy="839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A808E-EE22-2D48-A445-A6FCF12F8C4C}"/>
              </a:ext>
            </a:extLst>
          </p:cNvPr>
          <p:cNvSpPr txBox="1"/>
          <p:nvPr/>
        </p:nvSpPr>
        <p:spPr>
          <a:xfrm>
            <a:off x="3427705" y="5668509"/>
            <a:ext cx="533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Acknowledgment: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NSF,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Bloomberg,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ARO-YIP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9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D0103E-B379-684F-A9F4-69C6715ACDE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-2359"/>
              <a:ext cx="12192000" cy="569519"/>
              <a:chOff x="0" y="-1707"/>
              <a:chExt cx="12192000" cy="41207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81226" y="-1707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when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 book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pic>
        <p:nvPicPr>
          <p:cNvPr id="2" name="s01e03_seg01_clip_01_cut">
            <a:hlinkClick r:id="" action="ppaction://media"/>
            <a:extLst>
              <a:ext uri="{FF2B5EF4-FFF2-40B4-BE49-F238E27FC236}">
                <a16:creationId xmlns:a16="http://schemas.microsoft.com/office/drawing/2014/main" id="{3C3006AB-C32D-1348-B59C-8D2B414F0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853" y="950288"/>
            <a:ext cx="7168615" cy="403234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EC6B2AA-7A91-B240-82F6-43563AC46A4D}"/>
              </a:ext>
            </a:extLst>
          </p:cNvPr>
          <p:cNvGrpSpPr/>
          <p:nvPr/>
        </p:nvGrpSpPr>
        <p:grpSpPr>
          <a:xfrm>
            <a:off x="539853" y="5221068"/>
            <a:ext cx="7238321" cy="1078339"/>
            <a:chOff x="2986130" y="4438644"/>
            <a:chExt cx="7238321" cy="10783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AB7DE5-3CE6-F849-9EC4-BDF512B7536C}"/>
                </a:ext>
              </a:extLst>
            </p:cNvPr>
            <p:cNvGrpSpPr/>
            <p:nvPr/>
          </p:nvGrpSpPr>
          <p:grpSpPr>
            <a:xfrm>
              <a:off x="3007265" y="4476468"/>
              <a:ext cx="7159603" cy="667478"/>
              <a:chOff x="3117745" y="2237265"/>
              <a:chExt cx="7159603" cy="66747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00BF262-F49F-924D-A3C6-5F45BCF8A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745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805023E-DBF4-1045-B80C-28BB1DDEE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2604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4EE3DE7-5276-D04C-9AA6-A88B30A70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7463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76CFE86-3D1D-5646-AF28-026706344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7165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73E4BBF-B068-F040-8C80-B7D157110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92016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0" name="Picture 39" descr="A person sitting at a table using a computer&#13;&#10;&#13;&#10;Description automatically generated">
                <a:extLst>
                  <a:ext uri="{FF2B5EF4-FFF2-40B4-BE49-F238E27FC236}">
                    <a16:creationId xmlns:a16="http://schemas.microsoft.com/office/drawing/2014/main" id="{F3440B07-D51E-E24C-9EAD-F3BE0859A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02306" y="2237265"/>
                <a:ext cx="1184000" cy="666000"/>
              </a:xfrm>
              <a:prstGeom prst="rect">
                <a:avLst/>
              </a:prstGeom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B1B8A3-0970-114C-9587-8D54FB46E07C}"/>
                </a:ext>
              </a:extLst>
            </p:cNvPr>
            <p:cNvSpPr/>
            <p:nvPr/>
          </p:nvSpPr>
          <p:spPr>
            <a:xfrm>
              <a:off x="6588025" y="4438644"/>
              <a:ext cx="3636426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9F6FB0-0AD9-8F4F-9283-2429D8D73726}"/>
                </a:ext>
              </a:extLst>
            </p:cNvPr>
            <p:cNvSpPr/>
            <p:nvPr/>
          </p:nvSpPr>
          <p:spPr>
            <a:xfrm>
              <a:off x="2986130" y="4448172"/>
              <a:ext cx="1185332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706656-D704-1A4E-AA12-793D90B570A5}"/>
                </a:ext>
              </a:extLst>
            </p:cNvPr>
            <p:cNvSpPr/>
            <p:nvPr/>
          </p:nvSpPr>
          <p:spPr>
            <a:xfrm>
              <a:off x="4188798" y="4476747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7B7B6F-0A7C-1E45-827B-46A360487F84}"/>
                </a:ext>
              </a:extLst>
            </p:cNvPr>
            <p:cNvSpPr txBox="1"/>
            <p:nvPr/>
          </p:nvSpPr>
          <p:spPr>
            <a:xfrm>
              <a:off x="6443971" y="5122763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29B93-A81A-0241-B9D3-9AC1DB47AF15}"/>
                </a:ext>
              </a:extLst>
            </p:cNvPr>
            <p:cNvSpPr/>
            <p:nvPr/>
          </p:nvSpPr>
          <p:spPr>
            <a:xfrm>
              <a:off x="6503469" y="514349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A91B95-B7E4-D14E-AF8D-FEC4607AEF2D}"/>
                </a:ext>
              </a:extLst>
            </p:cNvPr>
            <p:cNvSpPr/>
            <p:nvPr/>
          </p:nvSpPr>
          <p:spPr>
            <a:xfrm>
              <a:off x="3827091" y="5147651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C44E79-E5F3-BB4F-AA58-F1D0DBF80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4937" y="5336004"/>
              <a:ext cx="2149034" cy="5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5D63F6-BFC1-DB47-BBDD-9CE40DE847B0}"/>
                </a:ext>
              </a:extLst>
            </p:cNvPr>
            <p:cNvSpPr txBox="1"/>
            <p:nvPr/>
          </p:nvSpPr>
          <p:spPr>
            <a:xfrm>
              <a:off x="4063783" y="5128606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99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D0103E-B379-684F-A9F4-69C6715ACDE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-2359"/>
              <a:ext cx="12192000" cy="569519"/>
              <a:chOff x="0" y="-1707"/>
              <a:chExt cx="12192000" cy="41207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81226" y="-1707"/>
                <a:ext cx="3370474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Example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63D2C-83CA-2245-9BA0-2EE2A9EA8B87}"/>
              </a:ext>
            </a:extLst>
          </p:cNvPr>
          <p:cNvSpPr/>
          <p:nvPr/>
        </p:nvSpPr>
        <p:spPr>
          <a:xfrm>
            <a:off x="7905469" y="1544828"/>
            <a:ext cx="41123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Sheldon holding when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talking to Howard about the sword?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comic book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train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56D7D4-955E-164F-BB20-BAA97C3DFAD5}"/>
              </a:ext>
            </a:extLst>
          </p:cNvPr>
          <p:cNvGrpSpPr/>
          <p:nvPr/>
        </p:nvGrpSpPr>
        <p:grpSpPr>
          <a:xfrm>
            <a:off x="539853" y="5221068"/>
            <a:ext cx="7238321" cy="1078339"/>
            <a:chOff x="2986130" y="4438644"/>
            <a:chExt cx="7238321" cy="10783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A214C8-B0E0-AE44-A114-469F2CA75158}"/>
                </a:ext>
              </a:extLst>
            </p:cNvPr>
            <p:cNvGrpSpPr/>
            <p:nvPr/>
          </p:nvGrpSpPr>
          <p:grpSpPr>
            <a:xfrm>
              <a:off x="3007265" y="4476468"/>
              <a:ext cx="7159603" cy="667478"/>
              <a:chOff x="3117745" y="2237265"/>
              <a:chExt cx="7159603" cy="66747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511B59E-DEF6-9849-8D52-02C13F6E5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7745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ED08676-32A0-034D-BC98-3A96595E9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2604" y="2237994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749FA2E-10E1-B44D-9B1D-6D414E1B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7463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7BC3791-8DE3-F34B-8D3B-AA4BA0A93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7165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AB78D86-7351-6F4A-8CC2-CBA28866E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2016" y="2237993"/>
                <a:ext cx="1185332" cy="666749"/>
              </a:xfrm>
              <a:prstGeom prst="rect">
                <a:avLst/>
              </a:prstGeom>
            </p:spPr>
          </p:pic>
          <p:pic>
            <p:nvPicPr>
              <p:cNvPr id="40" name="Picture 39" descr="A person sitting at a table using a computer&#13;&#10;&#13;&#10;Description automatically generated">
                <a:extLst>
                  <a:ext uri="{FF2B5EF4-FFF2-40B4-BE49-F238E27FC236}">
                    <a16:creationId xmlns:a16="http://schemas.microsoft.com/office/drawing/2014/main" id="{2CB50732-E656-EF45-B3C1-94EA3D4CB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306" y="2237265"/>
                <a:ext cx="1184000" cy="666000"/>
              </a:xfrm>
              <a:prstGeom prst="rect">
                <a:avLst/>
              </a:prstGeom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74AAE02-3909-D84C-ACC4-C50F51251F25}"/>
                </a:ext>
              </a:extLst>
            </p:cNvPr>
            <p:cNvSpPr/>
            <p:nvPr/>
          </p:nvSpPr>
          <p:spPr>
            <a:xfrm>
              <a:off x="6588025" y="4438644"/>
              <a:ext cx="3636426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872C64-68C2-2641-AC99-4EA3FCA0AA97}"/>
                </a:ext>
              </a:extLst>
            </p:cNvPr>
            <p:cNvSpPr/>
            <p:nvPr/>
          </p:nvSpPr>
          <p:spPr>
            <a:xfrm>
              <a:off x="2986130" y="4448172"/>
              <a:ext cx="1185332" cy="7429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03ECD6-EA28-2A48-8EA6-4CBA35B7985C}"/>
                </a:ext>
              </a:extLst>
            </p:cNvPr>
            <p:cNvSpPr/>
            <p:nvPr/>
          </p:nvSpPr>
          <p:spPr>
            <a:xfrm>
              <a:off x="4188798" y="4476747"/>
              <a:ext cx="2389718" cy="666749"/>
            </a:xfrm>
            <a:prstGeom prst="rect">
              <a:avLst/>
            </a:prstGeom>
            <a:noFill/>
            <a:ln w="38100">
              <a:solidFill>
                <a:srgbClr val="4B9C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B7EADD-8A83-EA4F-B3D9-FA8D25EB230E}"/>
                </a:ext>
              </a:extLst>
            </p:cNvPr>
            <p:cNvSpPr txBox="1"/>
            <p:nvPr/>
          </p:nvSpPr>
          <p:spPr>
            <a:xfrm>
              <a:off x="6443971" y="5122763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E8EA1E-2164-9842-8DE8-771C0BFAD08B}"/>
                </a:ext>
              </a:extLst>
            </p:cNvPr>
            <p:cNvSpPr/>
            <p:nvPr/>
          </p:nvSpPr>
          <p:spPr>
            <a:xfrm>
              <a:off x="6503469" y="514349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EA3C25-970A-794E-886A-E326A323C12A}"/>
                </a:ext>
              </a:extLst>
            </p:cNvPr>
            <p:cNvSpPr/>
            <p:nvPr/>
          </p:nvSpPr>
          <p:spPr>
            <a:xfrm>
              <a:off x="3827091" y="5147651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EA4BE5A-2E37-884C-8720-5C2315E15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4937" y="5336004"/>
              <a:ext cx="2149034" cy="5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69C40F-9632-4E40-95C0-1373935BB6A8}"/>
                </a:ext>
              </a:extLst>
            </p:cNvPr>
            <p:cNvSpPr txBox="1"/>
            <p:nvPr/>
          </p:nvSpPr>
          <p:spPr>
            <a:xfrm>
              <a:off x="4063783" y="5128606"/>
              <a:ext cx="23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2C1DB603-7FDB-1045-8364-2057D61A83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853" y="950288"/>
            <a:ext cx="7168615" cy="40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3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D0103E-B379-684F-A9F4-69C6715ACDE7}"/>
              </a:ext>
            </a:extLst>
          </p:cNvPr>
          <p:cNvGrpSpPr/>
          <p:nvPr/>
        </p:nvGrpSpPr>
        <p:grpSpPr>
          <a:xfrm>
            <a:off x="0" y="-1926"/>
            <a:ext cx="12192000" cy="464913"/>
            <a:chOff x="0" y="-2359"/>
            <a:chExt cx="12192000" cy="569519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0"/>
              <a:ext cx="12192000" cy="567160"/>
              <a:chOff x="0" y="0"/>
              <a:chExt cx="12192000" cy="41036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0" y="0"/>
                <a:ext cx="12192000" cy="410368"/>
              </a:xfrm>
              <a:prstGeom prst="rect">
                <a:avLst/>
              </a:prstGeom>
              <a:solidFill>
                <a:srgbClr val="4B9C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latin typeface="Times New Roman" charset="0"/>
                    <a:ea typeface="Times New Roman" charset="0"/>
                    <a:cs typeface="Times New Roman" charset="0"/>
                  </a:rPr>
                  <a:t>UNC-CS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16987" y="0"/>
                <a:ext cx="3558025" cy="409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TVQA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Collection</a:t>
                </a:r>
                <a:endParaRPr lang="en-US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10102967" y="-2359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tvqa.cs.unc.edu</a:t>
              </a:r>
              <a:endPara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6D953D-58C8-B84A-A1E5-353401F8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4" y="1399375"/>
            <a:ext cx="4848487" cy="27251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6275D5B-8445-FA41-B096-7C281F3C1DB9}"/>
              </a:ext>
            </a:extLst>
          </p:cNvPr>
          <p:cNvGrpSpPr/>
          <p:nvPr/>
        </p:nvGrpSpPr>
        <p:grpSpPr>
          <a:xfrm>
            <a:off x="325536" y="4418760"/>
            <a:ext cx="5281210" cy="1016786"/>
            <a:chOff x="325536" y="4418760"/>
            <a:chExt cx="5281210" cy="101678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B1424D-B07C-9644-A278-AC0F1C1DE863}"/>
                </a:ext>
              </a:extLst>
            </p:cNvPr>
            <p:cNvGrpSpPr/>
            <p:nvPr/>
          </p:nvGrpSpPr>
          <p:grpSpPr>
            <a:xfrm>
              <a:off x="325536" y="4418760"/>
              <a:ext cx="5144154" cy="1012625"/>
              <a:chOff x="2890594" y="2237265"/>
              <a:chExt cx="7572844" cy="149071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626873-F3EE-0C43-B02A-765D075E5B33}"/>
                  </a:ext>
                </a:extLst>
              </p:cNvPr>
              <p:cNvSpPr txBox="1"/>
              <p:nvPr/>
            </p:nvSpPr>
            <p:spPr>
              <a:xfrm>
                <a:off x="10123150" y="2783372"/>
                <a:ext cx="340288" cy="54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0F6CC1C-C6FC-D142-B6D8-D92FFBB64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4650" y="3067672"/>
                <a:ext cx="694188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7247B1-6272-5845-85D4-FC21FCB116B5}"/>
                  </a:ext>
                </a:extLst>
              </p:cNvPr>
              <p:cNvSpPr txBox="1"/>
              <p:nvPr/>
            </p:nvSpPr>
            <p:spPr>
              <a:xfrm>
                <a:off x="2890594" y="3196521"/>
                <a:ext cx="783731" cy="53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D3F46AB-01ED-A241-A01D-2C3E5E9102C0}"/>
                  </a:ext>
                </a:extLst>
              </p:cNvPr>
              <p:cNvGrpSpPr/>
              <p:nvPr/>
            </p:nvGrpSpPr>
            <p:grpSpPr>
              <a:xfrm>
                <a:off x="3117745" y="2237265"/>
                <a:ext cx="7159603" cy="667478"/>
                <a:chOff x="3117745" y="2237265"/>
                <a:chExt cx="7159603" cy="667478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324F4B3-25EF-5F48-BAD6-DCAA43669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7745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1398830D-E5D1-F549-8437-0BC8145921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2604" y="2237994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E8935DB-267D-874A-8A9B-A1C67ABC0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7463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D1BF53E-C54B-C648-9067-EC3CBA594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7165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83781CE8-1DDE-D54D-A218-6F65F9723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2016" y="2237993"/>
                  <a:ext cx="1185332" cy="666749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person sitting at a table using a computer&#13;&#10;&#13;&#10;Description automatically generated">
                  <a:extLst>
                    <a:ext uri="{FF2B5EF4-FFF2-40B4-BE49-F238E27FC236}">
                      <a16:creationId xmlns:a16="http://schemas.microsoft.com/office/drawing/2014/main" id="{C696F19C-1130-964F-912E-013640C0C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2306" y="2237265"/>
                  <a:ext cx="1184000" cy="66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D36CF1-0989-F844-BCF9-6F843FAE3798}"/>
                </a:ext>
              </a:extLst>
            </p:cNvPr>
            <p:cNvSpPr/>
            <p:nvPr/>
          </p:nvSpPr>
          <p:spPr>
            <a:xfrm>
              <a:off x="379426" y="4789726"/>
              <a:ext cx="23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9AA282-3474-0248-B80F-44418841CB18}"/>
                </a:ext>
              </a:extLst>
            </p:cNvPr>
            <p:cNvSpPr/>
            <p:nvPr/>
          </p:nvSpPr>
          <p:spPr>
            <a:xfrm>
              <a:off x="5101479" y="5066214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62s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4751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8758</TotalTime>
  <Words>5026</Words>
  <Application>Microsoft Macintosh PowerPoint</Application>
  <PresentationFormat>Widescreen</PresentationFormat>
  <Paragraphs>856</Paragraphs>
  <Slides>68</Slides>
  <Notes>68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DengXian</vt:lpstr>
      <vt:lpstr>Arial</vt:lpstr>
      <vt:lpstr>Calibri</vt:lpstr>
      <vt:lpstr>Times New Roman</vt:lpstr>
      <vt:lpstr>Office Theme</vt:lpstr>
      <vt:lpstr>TVQA: Localized, Compositional  Video Question Answering </vt:lpstr>
      <vt:lpstr>TVQA DATASET  A Localized, Compositional Video Question Answering Dataset</vt:lpstr>
      <vt:lpstr>TVQA DATASET  A Localized, Compositional Video Question Answering Dataset</vt:lpstr>
      <vt:lpstr>TVQA DATASET  A Localized, Compositional Video Question Answering Dataset</vt:lpstr>
      <vt:lpstr>TVQA DATASET  A Localized, Compositional Video Question Answering Dataset</vt:lpstr>
      <vt:lpstr>TVQA DATASET  A Localized, Compositional Video Question Answering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TVQA: Localized, Compositional  Video Question Answering </dc:title>
  <dc:creator>Lei, Jie</dc:creator>
  <cp:lastModifiedBy>##</cp:lastModifiedBy>
  <cp:revision>564</cp:revision>
  <cp:lastPrinted>2018-10-29T13:57:29Z</cp:lastPrinted>
  <dcterms:created xsi:type="dcterms:W3CDTF">2018-10-15T13:35:42Z</dcterms:created>
  <dcterms:modified xsi:type="dcterms:W3CDTF">2018-11-12T05:00:47Z</dcterms:modified>
</cp:coreProperties>
</file>